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Helios" panose="020B0604020202020204" charset="0"/>
      <p:regular r:id="rId17"/>
    </p:embeddedFont>
    <p:embeddedFont>
      <p:font typeface="Helios Bold" panose="020B0604020202020204" charset="0"/>
      <p:regular r:id="rId18"/>
    </p:embeddedFont>
    <p:embeddedFont>
      <p:font typeface="Klein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0" d="100"/>
          <a:sy n="40" d="100"/>
        </p:scale>
        <p:origin x="1308" y="56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eti Priyadarsini" userId="87e00d5e7c1110f0" providerId="LiveId" clId="{2D3EE5ED-CB5A-4638-A15C-7FAA14E86B26}"/>
    <pc:docChg chg="undo custSel modSld">
      <pc:chgData name="Preeti Priyadarsini" userId="87e00d5e7c1110f0" providerId="LiveId" clId="{2D3EE5ED-CB5A-4638-A15C-7FAA14E86B26}" dt="2024-05-03T16:43:01.002" v="17" actId="732"/>
      <pc:docMkLst>
        <pc:docMk/>
      </pc:docMkLst>
      <pc:sldChg chg="modSp mod">
        <pc:chgData name="Preeti Priyadarsini" userId="87e00d5e7c1110f0" providerId="LiveId" clId="{2D3EE5ED-CB5A-4638-A15C-7FAA14E86B26}" dt="2024-05-03T16:41:43.030" v="10" actId="732"/>
        <pc:sldMkLst>
          <pc:docMk/>
          <pc:sldMk cId="0" sldId="256"/>
        </pc:sldMkLst>
        <pc:spChg chg="mod modCrop">
          <ac:chgData name="Preeti Priyadarsini" userId="87e00d5e7c1110f0" providerId="LiveId" clId="{2D3EE5ED-CB5A-4638-A15C-7FAA14E86B26}" dt="2024-05-03T16:40:53.049" v="6" actId="732"/>
          <ac:spMkLst>
            <pc:docMk/>
            <pc:sldMk cId="0" sldId="256"/>
            <ac:spMk id="2" creationId="{00000000-0000-0000-0000-000000000000}"/>
          </ac:spMkLst>
        </pc:spChg>
        <pc:spChg chg="mod modCrop">
          <ac:chgData name="Preeti Priyadarsini" userId="87e00d5e7c1110f0" providerId="LiveId" clId="{2D3EE5ED-CB5A-4638-A15C-7FAA14E86B26}" dt="2024-05-03T16:41:22.680" v="9" actId="732"/>
          <ac:spMkLst>
            <pc:docMk/>
            <pc:sldMk cId="0" sldId="256"/>
            <ac:spMk id="3" creationId="{00000000-0000-0000-0000-000000000000}"/>
          </ac:spMkLst>
        </pc:spChg>
        <pc:spChg chg="mod modCrop">
          <ac:chgData name="Preeti Priyadarsini" userId="87e00d5e7c1110f0" providerId="LiveId" clId="{2D3EE5ED-CB5A-4638-A15C-7FAA14E86B26}" dt="2024-05-03T16:41:43.030" v="10" actId="732"/>
          <ac:spMkLst>
            <pc:docMk/>
            <pc:sldMk cId="0" sldId="256"/>
            <ac:spMk id="4" creationId="{00000000-0000-0000-0000-000000000000}"/>
          </ac:spMkLst>
        </pc:spChg>
      </pc:sldChg>
      <pc:sldChg chg="modSp mod">
        <pc:chgData name="Preeti Priyadarsini" userId="87e00d5e7c1110f0" providerId="LiveId" clId="{2D3EE5ED-CB5A-4638-A15C-7FAA14E86B26}" dt="2024-05-03T16:42:05.750" v="12" actId="732"/>
        <pc:sldMkLst>
          <pc:docMk/>
          <pc:sldMk cId="0" sldId="257"/>
        </pc:sldMkLst>
        <pc:spChg chg="mod modCrop">
          <ac:chgData name="Preeti Priyadarsini" userId="87e00d5e7c1110f0" providerId="LiveId" clId="{2D3EE5ED-CB5A-4638-A15C-7FAA14E86B26}" dt="2024-05-03T16:41:58.615" v="11" actId="732"/>
          <ac:spMkLst>
            <pc:docMk/>
            <pc:sldMk cId="0" sldId="257"/>
            <ac:spMk id="8" creationId="{00000000-0000-0000-0000-000000000000}"/>
          </ac:spMkLst>
        </pc:spChg>
        <pc:spChg chg="mod modCrop">
          <ac:chgData name="Preeti Priyadarsini" userId="87e00d5e7c1110f0" providerId="LiveId" clId="{2D3EE5ED-CB5A-4638-A15C-7FAA14E86B26}" dt="2024-05-03T16:42:05.750" v="12" actId="732"/>
          <ac:spMkLst>
            <pc:docMk/>
            <pc:sldMk cId="0" sldId="257"/>
            <ac:spMk id="9" creationId="{00000000-0000-0000-0000-000000000000}"/>
          </ac:spMkLst>
        </pc:spChg>
      </pc:sldChg>
      <pc:sldChg chg="modSp mod">
        <pc:chgData name="Preeti Priyadarsini" userId="87e00d5e7c1110f0" providerId="LiveId" clId="{2D3EE5ED-CB5A-4638-A15C-7FAA14E86B26}" dt="2024-05-03T16:42:34.764" v="15" actId="732"/>
        <pc:sldMkLst>
          <pc:docMk/>
          <pc:sldMk cId="0" sldId="260"/>
        </pc:sldMkLst>
        <pc:spChg chg="mod modCrop">
          <ac:chgData name="Preeti Priyadarsini" userId="87e00d5e7c1110f0" providerId="LiveId" clId="{2D3EE5ED-CB5A-4638-A15C-7FAA14E86B26}" dt="2024-05-03T16:42:34.764" v="15" actId="732"/>
          <ac:spMkLst>
            <pc:docMk/>
            <pc:sldMk cId="0" sldId="260"/>
            <ac:spMk id="2" creationId="{00000000-0000-0000-0000-000000000000}"/>
          </ac:spMkLst>
        </pc:spChg>
      </pc:sldChg>
      <pc:sldChg chg="modSp mod">
        <pc:chgData name="Preeti Priyadarsini" userId="87e00d5e7c1110f0" providerId="LiveId" clId="{2D3EE5ED-CB5A-4638-A15C-7FAA14E86B26}" dt="2024-05-03T16:43:01.002" v="17" actId="732"/>
        <pc:sldMkLst>
          <pc:docMk/>
          <pc:sldMk cId="0" sldId="261"/>
        </pc:sldMkLst>
        <pc:spChg chg="mod modCrop">
          <ac:chgData name="Preeti Priyadarsini" userId="87e00d5e7c1110f0" providerId="LiveId" clId="{2D3EE5ED-CB5A-4638-A15C-7FAA14E86B26}" dt="2024-05-03T16:43:01.002" v="17" actId="732"/>
          <ac:spMkLst>
            <pc:docMk/>
            <pc:sldMk cId="0" sldId="261"/>
            <ac:spMk id="26" creationId="{00000000-0000-0000-0000-000000000000}"/>
          </ac:spMkLst>
        </pc:spChg>
        <pc:spChg chg="mod modCrop">
          <ac:chgData name="Preeti Priyadarsini" userId="87e00d5e7c1110f0" providerId="LiveId" clId="{2D3EE5ED-CB5A-4638-A15C-7FAA14E86B26}" dt="2024-05-03T16:42:53.460" v="16" actId="732"/>
          <ac:spMkLst>
            <pc:docMk/>
            <pc:sldMk cId="0" sldId="261"/>
            <ac:spMk id="2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1"/>
            <a:ext cx="8345465" cy="6532033"/>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l="-29560" t="-65528" b="-1"/>
            </a:stretch>
          </a:blipFill>
        </p:spPr>
      </p:sp>
      <p:sp>
        <p:nvSpPr>
          <p:cNvPr id="3" name="Freeform 3"/>
          <p:cNvSpPr/>
          <p:nvPr/>
        </p:nvSpPr>
        <p:spPr>
          <a:xfrm>
            <a:off x="-1" y="4432068"/>
            <a:ext cx="2357184"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l="-144546" r="1"/>
            </a:stretch>
          </a:blipFill>
        </p:spPr>
      </p:sp>
      <p:sp>
        <p:nvSpPr>
          <p:cNvPr id="4" name="Freeform 4"/>
          <p:cNvSpPr/>
          <p:nvPr/>
        </p:nvSpPr>
        <p:spPr>
          <a:xfrm>
            <a:off x="57078" y="7902203"/>
            <a:ext cx="5764383" cy="2384797"/>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b="-141714"/>
            </a:stretch>
          </a:blipFill>
        </p:spPr>
      </p:sp>
      <p:sp>
        <p:nvSpPr>
          <p:cNvPr id="5" name="Freeform 5"/>
          <p:cNvSpPr/>
          <p:nvPr/>
        </p:nvSpPr>
        <p:spPr>
          <a:xfrm>
            <a:off x="365720" y="442179"/>
            <a:ext cx="1991463" cy="1173042"/>
          </a:xfrm>
          <a:custGeom>
            <a:avLst/>
            <a:gdLst/>
            <a:ahLst/>
            <a:cxnLst/>
            <a:rect l="l" t="t" r="r" b="b"/>
            <a:pathLst>
              <a:path w="1991463" h="1173042">
                <a:moveTo>
                  <a:pt x="0" y="0"/>
                </a:moveTo>
                <a:lnTo>
                  <a:pt x="1991463" y="0"/>
                </a:lnTo>
                <a:lnTo>
                  <a:pt x="1991463" y="1173042"/>
                </a:lnTo>
                <a:lnTo>
                  <a:pt x="0" y="1173042"/>
                </a:lnTo>
                <a:lnTo>
                  <a:pt x="0" y="0"/>
                </a:lnTo>
                <a:close/>
              </a:path>
            </a:pathLst>
          </a:custGeom>
          <a:blipFill>
            <a:blip r:embed="rId4"/>
            <a:stretch>
              <a:fillRect t="-32472" b="-37296"/>
            </a:stretch>
          </a:blipFill>
        </p:spPr>
      </p:sp>
      <p:grpSp>
        <p:nvGrpSpPr>
          <p:cNvPr id="6" name="Group 6"/>
          <p:cNvGrpSpPr/>
          <p:nvPr/>
        </p:nvGrpSpPr>
        <p:grpSpPr>
          <a:xfrm>
            <a:off x="7844588" y="2986778"/>
            <a:ext cx="9414712" cy="4313444"/>
            <a:chOff x="0" y="0"/>
            <a:chExt cx="12552950" cy="5751258"/>
          </a:xfrm>
        </p:grpSpPr>
        <p:sp>
          <p:nvSpPr>
            <p:cNvPr id="7" name="TextBox 7"/>
            <p:cNvSpPr txBox="1"/>
            <p:nvPr/>
          </p:nvSpPr>
          <p:spPr>
            <a:xfrm>
              <a:off x="0" y="-9525"/>
              <a:ext cx="12552950" cy="4048012"/>
            </a:xfrm>
            <a:prstGeom prst="rect">
              <a:avLst/>
            </a:prstGeom>
          </p:spPr>
          <p:txBody>
            <a:bodyPr lIns="0" tIns="0" rIns="0" bIns="0" rtlCol="0" anchor="t">
              <a:spAutoFit/>
            </a:bodyPr>
            <a:lstStyle/>
            <a:p>
              <a:pPr algn="ctr">
                <a:lnSpc>
                  <a:spcPts val="11999"/>
                </a:lnSpc>
              </a:pPr>
              <a:r>
                <a:rPr lang="en-US" sz="9999">
                  <a:solidFill>
                    <a:srgbClr val="0A6847"/>
                  </a:solidFill>
                  <a:latin typeface="Klein Bold"/>
                </a:rPr>
                <a:t>Airplane Crash</a:t>
              </a:r>
            </a:p>
            <a:p>
              <a:pPr algn="ctr">
                <a:lnSpc>
                  <a:spcPts val="11999"/>
                </a:lnSpc>
              </a:pPr>
              <a:r>
                <a:rPr lang="en-US" sz="9999">
                  <a:solidFill>
                    <a:srgbClr val="D98032"/>
                  </a:solidFill>
                  <a:latin typeface="Klein Bold"/>
                </a:rPr>
                <a:t>Analysis</a:t>
              </a:r>
            </a:p>
          </p:txBody>
        </p:sp>
        <p:sp>
          <p:nvSpPr>
            <p:cNvPr id="8" name="TextBox 8"/>
            <p:cNvSpPr txBox="1"/>
            <p:nvPr/>
          </p:nvSpPr>
          <p:spPr>
            <a:xfrm>
              <a:off x="0" y="4294469"/>
              <a:ext cx="12180058" cy="1456789"/>
            </a:xfrm>
            <a:prstGeom prst="rect">
              <a:avLst/>
            </a:prstGeom>
          </p:spPr>
          <p:txBody>
            <a:bodyPr lIns="0" tIns="0" rIns="0" bIns="0" rtlCol="0" anchor="t">
              <a:spAutoFit/>
            </a:bodyPr>
            <a:lstStyle/>
            <a:p>
              <a:pPr algn="ctr">
                <a:lnSpc>
                  <a:spcPts val="4479"/>
                </a:lnSpc>
              </a:pPr>
              <a:r>
                <a:rPr lang="en-US" sz="3199">
                  <a:solidFill>
                    <a:srgbClr val="2A2E3A"/>
                  </a:solidFill>
                  <a:latin typeface="Helios"/>
                </a:rPr>
                <a:t>Preeti Priyadarsini</a:t>
              </a:r>
            </a:p>
            <a:p>
              <a:pPr algn="ctr">
                <a:lnSpc>
                  <a:spcPts val="4479"/>
                </a:lnSpc>
              </a:pPr>
              <a:r>
                <a:rPr lang="en-US" sz="3199">
                  <a:solidFill>
                    <a:srgbClr val="2A2E3A"/>
                  </a:solidFill>
                  <a:latin typeface="Helios"/>
                </a:rPr>
                <a:t>MIP-DA-06</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C185"/>
        </a:solidFill>
        <a:effectLst/>
      </p:bgPr>
    </p:bg>
    <p:spTree>
      <p:nvGrpSpPr>
        <p:cNvPr id="1" name=""/>
        <p:cNvGrpSpPr/>
        <p:nvPr/>
      </p:nvGrpSpPr>
      <p:grpSpPr>
        <a:xfrm>
          <a:off x="0" y="0"/>
          <a:ext cx="0" cy="0"/>
          <a:chOff x="0" y="0"/>
          <a:chExt cx="0" cy="0"/>
        </a:xfrm>
      </p:grpSpPr>
      <p:sp>
        <p:nvSpPr>
          <p:cNvPr id="2" name="Freeform 2"/>
          <p:cNvSpPr/>
          <p:nvPr/>
        </p:nvSpPr>
        <p:spPr>
          <a:xfrm>
            <a:off x="1028700" y="586702"/>
            <a:ext cx="16230600" cy="9113596"/>
          </a:xfrm>
          <a:custGeom>
            <a:avLst/>
            <a:gdLst/>
            <a:ahLst/>
            <a:cxnLst/>
            <a:rect l="l" t="t" r="r" b="b"/>
            <a:pathLst>
              <a:path w="16230600" h="9113596">
                <a:moveTo>
                  <a:pt x="0" y="0"/>
                </a:moveTo>
                <a:lnTo>
                  <a:pt x="16230600" y="0"/>
                </a:lnTo>
                <a:lnTo>
                  <a:pt x="16230600" y="9113596"/>
                </a:lnTo>
                <a:lnTo>
                  <a:pt x="0" y="9113596"/>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14412" y="952500"/>
            <a:ext cx="14051190" cy="1139797"/>
          </a:xfrm>
          <a:prstGeom prst="rect">
            <a:avLst/>
          </a:prstGeom>
        </p:spPr>
        <p:txBody>
          <a:bodyPr lIns="0" tIns="0" rIns="0" bIns="0" rtlCol="0" anchor="t">
            <a:spAutoFit/>
          </a:bodyPr>
          <a:lstStyle/>
          <a:p>
            <a:pPr algn="ctr">
              <a:lnSpc>
                <a:spcPts val="9099"/>
              </a:lnSpc>
            </a:pPr>
            <a:r>
              <a:rPr lang="en-US" sz="6999">
                <a:solidFill>
                  <a:srgbClr val="0A6847"/>
                </a:solidFill>
                <a:latin typeface="Klein Bold"/>
              </a:rPr>
              <a:t>Operational Analysis</a:t>
            </a:r>
            <a:r>
              <a:rPr lang="en-US" sz="6999">
                <a:solidFill>
                  <a:srgbClr val="2A2E3A"/>
                </a:solidFill>
                <a:latin typeface="Klein Bold"/>
              </a:rPr>
              <a:t> </a:t>
            </a:r>
            <a:r>
              <a:rPr lang="en-US" sz="6999">
                <a:solidFill>
                  <a:srgbClr val="D98032"/>
                </a:solidFill>
                <a:latin typeface="Klein Bold"/>
              </a:rPr>
              <a:t>Explained</a:t>
            </a:r>
          </a:p>
        </p:txBody>
      </p:sp>
      <p:sp>
        <p:nvSpPr>
          <p:cNvPr id="3" name="TextBox 3"/>
          <p:cNvSpPr txBox="1"/>
          <p:nvPr/>
        </p:nvSpPr>
        <p:spPr>
          <a:xfrm>
            <a:off x="1024707" y="2855585"/>
            <a:ext cx="16234593" cy="915007"/>
          </a:xfrm>
          <a:prstGeom prst="rect">
            <a:avLst/>
          </a:prstGeom>
        </p:spPr>
        <p:txBody>
          <a:bodyPr lIns="0" tIns="0" rIns="0" bIns="0" rtlCol="0" anchor="t">
            <a:spAutoFit/>
          </a:bodyPr>
          <a:lstStyle/>
          <a:p>
            <a:pPr marL="0" lvl="0" indent="0" algn="l">
              <a:lnSpc>
                <a:spcPts val="3639"/>
              </a:lnSpc>
              <a:spcBef>
                <a:spcPct val="0"/>
              </a:spcBef>
            </a:pPr>
            <a:r>
              <a:rPr lang="en-US" sz="2599">
                <a:solidFill>
                  <a:srgbClr val="2A2E3A"/>
                </a:solidFill>
                <a:latin typeface="Helios"/>
              </a:rPr>
              <a:t>Operator Performance is a term used in a couple different contexts related to human interaction with systems. Here's how it can be applied to your interest in airline safety:</a:t>
            </a:r>
          </a:p>
        </p:txBody>
      </p:sp>
      <p:sp>
        <p:nvSpPr>
          <p:cNvPr id="4" name="TextBox 4"/>
          <p:cNvSpPr txBox="1"/>
          <p:nvPr/>
        </p:nvSpPr>
        <p:spPr>
          <a:xfrm>
            <a:off x="1024707" y="4532592"/>
            <a:ext cx="16230600" cy="4137986"/>
          </a:xfrm>
          <a:prstGeom prst="rect">
            <a:avLst/>
          </a:prstGeom>
        </p:spPr>
        <p:txBody>
          <a:bodyPr lIns="0" tIns="0" rIns="0" bIns="0" rtlCol="0" anchor="t">
            <a:spAutoFit/>
          </a:bodyPr>
          <a:lstStyle/>
          <a:p>
            <a:pPr algn="l">
              <a:lnSpc>
                <a:spcPts val="3639"/>
              </a:lnSpc>
            </a:pPr>
            <a:r>
              <a:rPr lang="en-US" sz="2599">
                <a:solidFill>
                  <a:srgbClr val="2A2E3A"/>
                </a:solidFill>
                <a:latin typeface="Helios Bold"/>
              </a:rPr>
              <a:t>Operator Performance in Aviation</a:t>
            </a:r>
          </a:p>
          <a:p>
            <a:pPr algn="l">
              <a:lnSpc>
                <a:spcPts val="3639"/>
              </a:lnSpc>
            </a:pPr>
            <a:r>
              <a:rPr lang="en-US" sz="2599">
                <a:solidFill>
                  <a:srgbClr val="2A2E3A"/>
                </a:solidFill>
                <a:latin typeface="Helios"/>
              </a:rPr>
              <a:t>In aviation, operator performance refers to the effectiveness of pilots and other personnel involved in operating an aircraft. This includes their:</a:t>
            </a:r>
          </a:p>
          <a:p>
            <a:pPr marL="561339" lvl="1" indent="-280669" algn="l">
              <a:lnSpc>
                <a:spcPts val="3639"/>
              </a:lnSpc>
              <a:buFont typeface="Arial"/>
              <a:buChar char="•"/>
            </a:pPr>
            <a:r>
              <a:rPr lang="en-US" sz="2599">
                <a:solidFill>
                  <a:srgbClr val="2A2E3A"/>
                </a:solidFill>
                <a:latin typeface="Helios Bold"/>
              </a:rPr>
              <a:t>Situational awareness:</a:t>
            </a:r>
            <a:r>
              <a:rPr lang="en-US" sz="2599">
                <a:solidFill>
                  <a:srgbClr val="2A2E3A"/>
                </a:solidFill>
                <a:latin typeface="Helios"/>
              </a:rPr>
              <a:t> Understanding what's happening with the flight, the weather, and potential problems.</a:t>
            </a:r>
          </a:p>
          <a:p>
            <a:pPr marL="561339" lvl="1" indent="-280669" algn="l">
              <a:lnSpc>
                <a:spcPts val="3639"/>
              </a:lnSpc>
              <a:buFont typeface="Arial"/>
              <a:buChar char="•"/>
            </a:pPr>
            <a:r>
              <a:rPr lang="en-US" sz="2599">
                <a:solidFill>
                  <a:srgbClr val="2A2E3A"/>
                </a:solidFill>
                <a:latin typeface="Helios Bold"/>
              </a:rPr>
              <a:t>Decision-making:</a:t>
            </a:r>
            <a:r>
              <a:rPr lang="en-US" sz="2599">
                <a:solidFill>
                  <a:srgbClr val="2A2E3A"/>
                </a:solidFill>
                <a:latin typeface="Helios"/>
              </a:rPr>
              <a:t> Making quick and safe choices in challenging situations.</a:t>
            </a:r>
          </a:p>
          <a:p>
            <a:pPr marL="561339" lvl="1" indent="-280669" algn="l">
              <a:lnSpc>
                <a:spcPts val="3639"/>
              </a:lnSpc>
              <a:buFont typeface="Arial"/>
              <a:buChar char="•"/>
            </a:pPr>
            <a:r>
              <a:rPr lang="en-US" sz="2599">
                <a:solidFill>
                  <a:srgbClr val="2A2E3A"/>
                </a:solidFill>
                <a:latin typeface="Helios Bold"/>
              </a:rPr>
              <a:t>Communication:</a:t>
            </a:r>
            <a:r>
              <a:rPr lang="en-US" sz="2599">
                <a:solidFill>
                  <a:srgbClr val="2A2E3A"/>
                </a:solidFill>
                <a:latin typeface="Helios"/>
              </a:rPr>
              <a:t> Communicating clearly with air traffic control and crew members.</a:t>
            </a:r>
          </a:p>
          <a:p>
            <a:pPr marL="561339" lvl="1" indent="-280669" algn="l">
              <a:lnSpc>
                <a:spcPts val="3639"/>
              </a:lnSpc>
              <a:buFont typeface="Arial"/>
              <a:buChar char="•"/>
            </a:pPr>
            <a:r>
              <a:rPr lang="en-US" sz="2599">
                <a:solidFill>
                  <a:srgbClr val="2A2E3A"/>
                </a:solidFill>
                <a:latin typeface="Helios Bold"/>
              </a:rPr>
              <a:t>Following procedures:</a:t>
            </a:r>
            <a:r>
              <a:rPr lang="en-US" sz="2599">
                <a:solidFill>
                  <a:srgbClr val="2A2E3A"/>
                </a:solidFill>
                <a:latin typeface="Helios"/>
              </a:rPr>
              <a:t> Adhering to established safety protocols.</a:t>
            </a:r>
          </a:p>
          <a:p>
            <a:pPr algn="l">
              <a:lnSpc>
                <a:spcPts val="3639"/>
              </a:lnSpc>
              <a:spcBef>
                <a:spcPct val="0"/>
              </a:spcBef>
            </a:pPr>
            <a:endParaRPr lang="en-US" sz="2599">
              <a:solidFill>
                <a:srgbClr val="2A2E3A"/>
              </a:solidFill>
              <a:latin typeface="Helios"/>
            </a:endParaRPr>
          </a:p>
        </p:txBody>
      </p:sp>
      <p:grpSp>
        <p:nvGrpSpPr>
          <p:cNvPr id="5" name="Group 5"/>
          <p:cNvGrpSpPr/>
          <p:nvPr/>
        </p:nvGrpSpPr>
        <p:grpSpPr>
          <a:xfrm>
            <a:off x="0" y="9125919"/>
            <a:ext cx="18288000" cy="1161081"/>
            <a:chOff x="0" y="0"/>
            <a:chExt cx="4816593" cy="305799"/>
          </a:xfrm>
        </p:grpSpPr>
        <p:sp>
          <p:nvSpPr>
            <p:cNvPr id="6" name="Freeform 6"/>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sp>
        <p:sp>
          <p:nvSpPr>
            <p:cNvPr id="7" name="TextBox 7"/>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C185"/>
        </a:solidFill>
        <a:effectLst/>
      </p:bgPr>
    </p:bg>
    <p:spTree>
      <p:nvGrpSpPr>
        <p:cNvPr id="1" name=""/>
        <p:cNvGrpSpPr/>
        <p:nvPr/>
      </p:nvGrpSpPr>
      <p:grpSpPr>
        <a:xfrm>
          <a:off x="0" y="0"/>
          <a:ext cx="0" cy="0"/>
          <a:chOff x="0" y="0"/>
          <a:chExt cx="0" cy="0"/>
        </a:xfrm>
      </p:grpSpPr>
      <p:sp>
        <p:nvSpPr>
          <p:cNvPr id="2" name="Freeform 2"/>
          <p:cNvSpPr/>
          <p:nvPr/>
        </p:nvSpPr>
        <p:spPr>
          <a:xfrm>
            <a:off x="1028700" y="583474"/>
            <a:ext cx="16224856" cy="9116824"/>
          </a:xfrm>
          <a:custGeom>
            <a:avLst/>
            <a:gdLst/>
            <a:ahLst/>
            <a:cxnLst/>
            <a:rect l="l" t="t" r="r" b="b"/>
            <a:pathLst>
              <a:path w="16224856" h="9116824">
                <a:moveTo>
                  <a:pt x="0" y="0"/>
                </a:moveTo>
                <a:lnTo>
                  <a:pt x="16224856" y="0"/>
                </a:lnTo>
                <a:lnTo>
                  <a:pt x="16224856" y="9116824"/>
                </a:lnTo>
                <a:lnTo>
                  <a:pt x="0" y="9116824"/>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14412" y="952500"/>
            <a:ext cx="14051190" cy="1139797"/>
          </a:xfrm>
          <a:prstGeom prst="rect">
            <a:avLst/>
          </a:prstGeom>
        </p:spPr>
        <p:txBody>
          <a:bodyPr lIns="0" tIns="0" rIns="0" bIns="0" rtlCol="0" anchor="t">
            <a:spAutoFit/>
          </a:bodyPr>
          <a:lstStyle/>
          <a:p>
            <a:pPr algn="ctr">
              <a:lnSpc>
                <a:spcPts val="9099"/>
              </a:lnSpc>
            </a:pPr>
            <a:r>
              <a:rPr lang="en-US" sz="6999">
                <a:solidFill>
                  <a:srgbClr val="0A6847"/>
                </a:solidFill>
                <a:latin typeface="Klein Bold"/>
              </a:rPr>
              <a:t>Fatality Trends</a:t>
            </a:r>
            <a:r>
              <a:rPr lang="en-US" sz="6999">
                <a:solidFill>
                  <a:srgbClr val="2A2E3A"/>
                </a:solidFill>
                <a:latin typeface="Klein Bold"/>
              </a:rPr>
              <a:t> </a:t>
            </a:r>
            <a:r>
              <a:rPr lang="en-US" sz="6999">
                <a:solidFill>
                  <a:srgbClr val="D98032"/>
                </a:solidFill>
                <a:latin typeface="Klein Bold"/>
              </a:rPr>
              <a:t>Explained</a:t>
            </a:r>
          </a:p>
        </p:txBody>
      </p:sp>
      <p:sp>
        <p:nvSpPr>
          <p:cNvPr id="3" name="TextBox 3"/>
          <p:cNvSpPr txBox="1"/>
          <p:nvPr/>
        </p:nvSpPr>
        <p:spPr>
          <a:xfrm>
            <a:off x="1024707" y="2855585"/>
            <a:ext cx="16234593" cy="1372193"/>
          </a:xfrm>
          <a:prstGeom prst="rect">
            <a:avLst/>
          </a:prstGeom>
        </p:spPr>
        <p:txBody>
          <a:bodyPr lIns="0" tIns="0" rIns="0" bIns="0" rtlCol="0" anchor="t">
            <a:spAutoFit/>
          </a:bodyPr>
          <a:lstStyle/>
          <a:p>
            <a:pPr algn="l">
              <a:lnSpc>
                <a:spcPts val="3639"/>
              </a:lnSpc>
            </a:pPr>
            <a:r>
              <a:rPr lang="en-US" sz="2599">
                <a:solidFill>
                  <a:srgbClr val="2A2E3A"/>
                </a:solidFill>
                <a:latin typeface="Helios"/>
              </a:rPr>
              <a:t>Fatality Trends refer to the analysis of patterns and changes in the number of deaths caused by aviation accidents over time.</a:t>
            </a:r>
          </a:p>
          <a:p>
            <a:pPr marL="0" lvl="0" indent="0" algn="l">
              <a:lnSpc>
                <a:spcPts val="3639"/>
              </a:lnSpc>
              <a:spcBef>
                <a:spcPct val="0"/>
              </a:spcBef>
            </a:pPr>
            <a:endParaRPr lang="en-US" sz="2599">
              <a:solidFill>
                <a:srgbClr val="2A2E3A"/>
              </a:solidFill>
              <a:latin typeface="Helios"/>
            </a:endParaRPr>
          </a:p>
        </p:txBody>
      </p:sp>
      <p:sp>
        <p:nvSpPr>
          <p:cNvPr id="4" name="TextBox 4"/>
          <p:cNvSpPr txBox="1"/>
          <p:nvPr/>
        </p:nvSpPr>
        <p:spPr>
          <a:xfrm>
            <a:off x="1032693" y="4204490"/>
            <a:ext cx="16230600" cy="1838450"/>
          </a:xfrm>
          <a:prstGeom prst="rect">
            <a:avLst/>
          </a:prstGeom>
        </p:spPr>
        <p:txBody>
          <a:bodyPr lIns="0" tIns="0" rIns="0" bIns="0" rtlCol="0" anchor="t">
            <a:spAutoFit/>
          </a:bodyPr>
          <a:lstStyle/>
          <a:p>
            <a:pPr algn="l">
              <a:lnSpc>
                <a:spcPts val="3639"/>
              </a:lnSpc>
            </a:pPr>
            <a:r>
              <a:rPr lang="en-US" sz="2599">
                <a:solidFill>
                  <a:srgbClr val="2A2E3A"/>
                </a:solidFill>
                <a:latin typeface="Helios Bold"/>
              </a:rPr>
              <a:t>Exploring Trends:</a:t>
            </a:r>
          </a:p>
          <a:p>
            <a:pPr algn="l">
              <a:lnSpc>
                <a:spcPts val="3639"/>
              </a:lnSpc>
            </a:pPr>
            <a:endParaRPr lang="en-US" sz="2599">
              <a:solidFill>
                <a:srgbClr val="2A2E3A"/>
              </a:solidFill>
              <a:latin typeface="Helios Bold"/>
            </a:endParaRPr>
          </a:p>
          <a:p>
            <a:pPr marL="561339" lvl="1" indent="-280669" algn="l">
              <a:lnSpc>
                <a:spcPts val="3639"/>
              </a:lnSpc>
              <a:buFont typeface="Arial"/>
              <a:buChar char="•"/>
            </a:pPr>
            <a:r>
              <a:rPr lang="en-US" sz="2599">
                <a:solidFill>
                  <a:srgbClr val="2A2E3A"/>
                </a:solidFill>
                <a:latin typeface="Helios Bold"/>
              </a:rPr>
              <a:t>Overall Fatalities:</a:t>
            </a:r>
            <a:r>
              <a:rPr lang="en-US" sz="2599">
                <a:solidFill>
                  <a:srgbClr val="2A2E3A"/>
                </a:solidFill>
                <a:latin typeface="Helios"/>
              </a:rPr>
              <a:t> Look for data on the total number of passenger and crew fatalities in aviation accidents year-over-year. </a:t>
            </a:r>
          </a:p>
        </p:txBody>
      </p:sp>
      <p:grpSp>
        <p:nvGrpSpPr>
          <p:cNvPr id="5" name="Group 5"/>
          <p:cNvGrpSpPr/>
          <p:nvPr/>
        </p:nvGrpSpPr>
        <p:grpSpPr>
          <a:xfrm>
            <a:off x="0" y="9125919"/>
            <a:ext cx="18288000" cy="1161081"/>
            <a:chOff x="0" y="0"/>
            <a:chExt cx="4816593" cy="305799"/>
          </a:xfrm>
        </p:grpSpPr>
        <p:sp>
          <p:nvSpPr>
            <p:cNvPr id="6" name="Freeform 6"/>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sp>
        <p:sp>
          <p:nvSpPr>
            <p:cNvPr id="7" name="TextBox 7"/>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032693" y="6631867"/>
            <a:ext cx="16230600" cy="1838450"/>
          </a:xfrm>
          <a:prstGeom prst="rect">
            <a:avLst/>
          </a:prstGeom>
        </p:spPr>
        <p:txBody>
          <a:bodyPr lIns="0" tIns="0" rIns="0" bIns="0" rtlCol="0" anchor="t">
            <a:spAutoFit/>
          </a:bodyPr>
          <a:lstStyle/>
          <a:p>
            <a:pPr algn="l">
              <a:lnSpc>
                <a:spcPts val="3639"/>
              </a:lnSpc>
            </a:pPr>
            <a:r>
              <a:rPr lang="en-US" sz="2599">
                <a:solidFill>
                  <a:srgbClr val="2A2E3A"/>
                </a:solidFill>
                <a:latin typeface="Helios Bold"/>
              </a:rPr>
              <a:t>Investigating Contributing Factors:</a:t>
            </a:r>
          </a:p>
          <a:p>
            <a:pPr algn="l">
              <a:lnSpc>
                <a:spcPts val="3639"/>
              </a:lnSpc>
            </a:pPr>
            <a:endParaRPr lang="en-US" sz="2599">
              <a:solidFill>
                <a:srgbClr val="2A2E3A"/>
              </a:solidFill>
              <a:latin typeface="Helios Bold"/>
            </a:endParaRPr>
          </a:p>
          <a:p>
            <a:pPr marL="561339" lvl="1" indent="-280669" algn="l">
              <a:lnSpc>
                <a:spcPts val="3639"/>
              </a:lnSpc>
              <a:buFont typeface="Arial"/>
              <a:buChar char="•"/>
            </a:pPr>
            <a:r>
              <a:rPr lang="en-US" sz="2599">
                <a:solidFill>
                  <a:srgbClr val="2A2E3A"/>
                </a:solidFill>
                <a:latin typeface="Helios Bold"/>
              </a:rPr>
              <a:t>Accident Cause Categories: </a:t>
            </a:r>
            <a:r>
              <a:rPr lang="en-US" sz="2599">
                <a:solidFill>
                  <a:srgbClr val="2A2E3A"/>
                </a:solidFill>
                <a:latin typeface="Helios"/>
              </a:rPr>
              <a:t>Aviation accidents have various causes. Look for data categorized by factors like human error, mechanical failure, weather conditions, and mid-air collisions.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C185"/>
        </a:solidFill>
        <a:effectLst/>
      </p:bgPr>
    </p:bg>
    <p:spTree>
      <p:nvGrpSpPr>
        <p:cNvPr id="1" name=""/>
        <p:cNvGrpSpPr/>
        <p:nvPr/>
      </p:nvGrpSpPr>
      <p:grpSpPr>
        <a:xfrm>
          <a:off x="0" y="0"/>
          <a:ext cx="0" cy="0"/>
          <a:chOff x="0" y="0"/>
          <a:chExt cx="0" cy="0"/>
        </a:xfrm>
      </p:grpSpPr>
      <p:sp>
        <p:nvSpPr>
          <p:cNvPr id="2" name="Freeform 2"/>
          <p:cNvSpPr/>
          <p:nvPr/>
        </p:nvSpPr>
        <p:spPr>
          <a:xfrm>
            <a:off x="1028700" y="587155"/>
            <a:ext cx="16224856" cy="9109466"/>
          </a:xfrm>
          <a:custGeom>
            <a:avLst/>
            <a:gdLst/>
            <a:ahLst/>
            <a:cxnLst/>
            <a:rect l="l" t="t" r="r" b="b"/>
            <a:pathLst>
              <a:path w="16224856" h="9109466">
                <a:moveTo>
                  <a:pt x="0" y="0"/>
                </a:moveTo>
                <a:lnTo>
                  <a:pt x="16224856" y="0"/>
                </a:lnTo>
                <a:lnTo>
                  <a:pt x="16224856" y="9109465"/>
                </a:lnTo>
                <a:lnTo>
                  <a:pt x="0" y="9109465"/>
                </a:lnTo>
                <a:lnTo>
                  <a:pt x="0" y="0"/>
                </a:lnTo>
                <a:close/>
              </a:path>
            </a:pathLst>
          </a:custGeom>
          <a:blipFill>
            <a:blip r:embed="rId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18405" y="4278316"/>
            <a:ext cx="14051190" cy="1625594"/>
          </a:xfrm>
          <a:prstGeom prst="rect">
            <a:avLst/>
          </a:prstGeom>
        </p:spPr>
        <p:txBody>
          <a:bodyPr lIns="0" tIns="0" rIns="0" bIns="0" rtlCol="0" anchor="t">
            <a:spAutoFit/>
          </a:bodyPr>
          <a:lstStyle/>
          <a:p>
            <a:pPr algn="ctr">
              <a:lnSpc>
                <a:spcPts val="12999"/>
              </a:lnSpc>
            </a:pPr>
            <a:r>
              <a:rPr lang="en-US" sz="9999">
                <a:solidFill>
                  <a:srgbClr val="0A6847"/>
                </a:solidFill>
                <a:latin typeface="Klein Bold"/>
              </a:rPr>
              <a:t>THANK</a:t>
            </a:r>
            <a:r>
              <a:rPr lang="en-US" sz="9999">
                <a:solidFill>
                  <a:srgbClr val="2A2E3A"/>
                </a:solidFill>
                <a:latin typeface="Klein Bold"/>
              </a:rPr>
              <a:t> </a:t>
            </a:r>
            <a:r>
              <a:rPr lang="en-US" sz="9999">
                <a:solidFill>
                  <a:srgbClr val="D98032"/>
                </a:solidFill>
                <a:latin typeface="Klein Bold"/>
              </a:rPr>
              <a:t>YOU!</a:t>
            </a:r>
          </a:p>
        </p:txBody>
      </p:sp>
      <p:grpSp>
        <p:nvGrpSpPr>
          <p:cNvPr id="3" name="Group 3"/>
          <p:cNvGrpSpPr/>
          <p:nvPr/>
        </p:nvGrpSpPr>
        <p:grpSpPr>
          <a:xfrm>
            <a:off x="0" y="9125919"/>
            <a:ext cx="18288000" cy="1161081"/>
            <a:chOff x="0" y="0"/>
            <a:chExt cx="4816593" cy="305799"/>
          </a:xfrm>
        </p:grpSpPr>
        <p:sp>
          <p:nvSpPr>
            <p:cNvPr id="4" name="Freeform 4"/>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sp>
        <p:sp>
          <p:nvSpPr>
            <p:cNvPr id="5" name="TextBox 5"/>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8032"/>
        </a:solidFill>
        <a:effectLst/>
      </p:bgPr>
    </p:bg>
    <p:spTree>
      <p:nvGrpSpPr>
        <p:cNvPr id="1" name=""/>
        <p:cNvGrpSpPr/>
        <p:nvPr/>
      </p:nvGrpSpPr>
      <p:grpSpPr>
        <a:xfrm>
          <a:off x="0" y="0"/>
          <a:ext cx="0" cy="0"/>
          <a:chOff x="0" y="0"/>
          <a:chExt cx="0" cy="0"/>
        </a:xfrm>
      </p:grpSpPr>
      <p:grpSp>
        <p:nvGrpSpPr>
          <p:cNvPr id="2" name="Group 2"/>
          <p:cNvGrpSpPr/>
          <p:nvPr/>
        </p:nvGrpSpPr>
        <p:grpSpPr>
          <a:xfrm>
            <a:off x="0" y="3773114"/>
            <a:ext cx="18288000" cy="6513886"/>
            <a:chOff x="0" y="0"/>
            <a:chExt cx="4816593" cy="1715591"/>
          </a:xfrm>
        </p:grpSpPr>
        <p:sp>
          <p:nvSpPr>
            <p:cNvPr id="3" name="Freeform 3"/>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sp>
        <p:sp>
          <p:nvSpPr>
            <p:cNvPr id="4" name="TextBox 4"/>
            <p:cNvSpPr txBox="1"/>
            <p:nvPr/>
          </p:nvSpPr>
          <p:spPr>
            <a:xfrm>
              <a:off x="0" y="-66675"/>
              <a:ext cx="4816593" cy="1782266"/>
            </a:xfrm>
            <a:prstGeom prst="rect">
              <a:avLst/>
            </a:prstGeom>
          </p:spPr>
          <p:txBody>
            <a:bodyPr lIns="50800" tIns="50800" rIns="50800" bIns="50800" rtlCol="0" anchor="ctr"/>
            <a:lstStyle/>
            <a:p>
              <a:pPr algn="ctr">
                <a:lnSpc>
                  <a:spcPts val="3639"/>
                </a:lnSpc>
              </a:pPr>
              <a:endParaRPr/>
            </a:p>
          </p:txBody>
        </p:sp>
      </p:grpSp>
      <p:graphicFrame>
        <p:nvGraphicFramePr>
          <p:cNvPr id="5" name="Table 5"/>
          <p:cNvGraphicFramePr>
            <a:graphicFrameLocks noGrp="1"/>
          </p:cNvGraphicFramePr>
          <p:nvPr/>
        </p:nvGraphicFramePr>
        <p:xfrm>
          <a:off x="2035380" y="4645343"/>
          <a:ext cx="6604347" cy="4157103"/>
        </p:xfrm>
        <a:graphic>
          <a:graphicData uri="http://schemas.openxmlformats.org/drawingml/2006/table">
            <a:tbl>
              <a:tblPr/>
              <a:tblGrid>
                <a:gridCol w="5219898">
                  <a:extLst>
                    <a:ext uri="{9D8B030D-6E8A-4147-A177-3AD203B41FA5}">
                      <a16:colId xmlns:a16="http://schemas.microsoft.com/office/drawing/2014/main" val="20000"/>
                    </a:ext>
                  </a:extLst>
                </a:gridCol>
                <a:gridCol w="1384449">
                  <a:extLst>
                    <a:ext uri="{9D8B030D-6E8A-4147-A177-3AD203B41FA5}">
                      <a16:colId xmlns:a16="http://schemas.microsoft.com/office/drawing/2014/main" val="20001"/>
                    </a:ext>
                  </a:extLst>
                </a:gridCol>
              </a:tblGrid>
              <a:tr h="827611">
                <a:tc>
                  <a:txBody>
                    <a:bodyPr/>
                    <a:lstStyle/>
                    <a:p>
                      <a:pPr algn="l">
                        <a:lnSpc>
                          <a:spcPts val="3639"/>
                        </a:lnSpc>
                        <a:defRPr/>
                      </a:pPr>
                      <a:r>
                        <a:rPr lang="en-US" sz="2599">
                          <a:solidFill>
                            <a:srgbClr val="2A2E3A"/>
                          </a:solidFill>
                          <a:latin typeface="Helios"/>
                        </a:rPr>
                        <a:t>Introduction</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r>
                        <a:rPr lang="en-US" sz="2600">
                          <a:solidFill>
                            <a:srgbClr val="718BAB"/>
                          </a:solidFill>
                          <a:latin typeface="Helios Bold"/>
                        </a:rPr>
                        <a:t>3</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0"/>
                  </a:ext>
                </a:extLst>
              </a:tr>
              <a:tr h="832373">
                <a:tc>
                  <a:txBody>
                    <a:bodyPr/>
                    <a:lstStyle/>
                    <a:p>
                      <a:pPr algn="l">
                        <a:lnSpc>
                          <a:spcPts val="3639"/>
                        </a:lnSpc>
                        <a:defRPr/>
                      </a:pPr>
                      <a:r>
                        <a:rPr lang="en-US" sz="2599">
                          <a:solidFill>
                            <a:srgbClr val="2A2E3A"/>
                          </a:solidFill>
                          <a:latin typeface="Helios"/>
                        </a:rPr>
                        <a:t>Problem Statement</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r>
                        <a:rPr lang="en-US" sz="2600">
                          <a:solidFill>
                            <a:srgbClr val="718BAB"/>
                          </a:solidFill>
                          <a:latin typeface="Helios Bold"/>
                        </a:rPr>
                        <a:t>4</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1"/>
                  </a:ext>
                </a:extLst>
              </a:tr>
              <a:tr h="832373">
                <a:tc>
                  <a:txBody>
                    <a:bodyPr/>
                    <a:lstStyle/>
                    <a:p>
                      <a:pPr algn="l">
                        <a:lnSpc>
                          <a:spcPts val="3639"/>
                        </a:lnSpc>
                        <a:defRPr/>
                      </a:pPr>
                      <a:r>
                        <a:rPr lang="en-US" sz="2599">
                          <a:solidFill>
                            <a:srgbClr val="2A2E3A"/>
                          </a:solidFill>
                          <a:latin typeface="Helios"/>
                        </a:rPr>
                        <a:t>Dataset Description</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r>
                        <a:rPr lang="en-US" sz="2600">
                          <a:solidFill>
                            <a:srgbClr val="718BAB"/>
                          </a:solidFill>
                          <a:latin typeface="Helios Bold"/>
                        </a:rPr>
                        <a:t>5</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2"/>
                  </a:ext>
                </a:extLst>
              </a:tr>
              <a:tr h="832373">
                <a:tc>
                  <a:txBody>
                    <a:bodyPr/>
                    <a:lstStyle/>
                    <a:p>
                      <a:pPr algn="l">
                        <a:lnSpc>
                          <a:spcPts val="3639"/>
                        </a:lnSpc>
                        <a:defRPr/>
                      </a:pPr>
                      <a:r>
                        <a:rPr lang="en-US" sz="2599">
                          <a:solidFill>
                            <a:srgbClr val="2A2E3A"/>
                          </a:solidFill>
                          <a:latin typeface="Helios"/>
                        </a:rPr>
                        <a:t>Project Objectives</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3640"/>
                        </a:lnSpc>
                        <a:defRPr/>
                      </a:pPr>
                      <a:r>
                        <a:rPr lang="en-US" sz="2600">
                          <a:solidFill>
                            <a:srgbClr val="718BAB"/>
                          </a:solidFill>
                          <a:latin typeface="Helios Bold"/>
                        </a:rPr>
                        <a:t>6</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3"/>
                  </a:ext>
                </a:extLst>
              </a:tr>
              <a:tr h="832373">
                <a:tc>
                  <a:txBody>
                    <a:bodyPr/>
                    <a:lstStyle/>
                    <a:p>
                      <a:pPr algn="l">
                        <a:lnSpc>
                          <a:spcPts val="3639"/>
                        </a:lnSpc>
                        <a:defRPr/>
                      </a:pPr>
                      <a:r>
                        <a:rPr lang="en-US" sz="2599">
                          <a:solidFill>
                            <a:srgbClr val="2A2E3A"/>
                          </a:solidFill>
                          <a:latin typeface="Helios"/>
                        </a:rPr>
                        <a:t>Temporal Analysis Explained</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a:solidFill>
                            <a:srgbClr val="718BAB"/>
                          </a:solidFill>
                          <a:latin typeface="Helios Bold"/>
                        </a:rPr>
                        <a:t>7</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 name="Table 6"/>
          <p:cNvGraphicFramePr>
            <a:graphicFrameLocks noGrp="1"/>
          </p:cNvGraphicFramePr>
          <p:nvPr/>
        </p:nvGraphicFramePr>
        <p:xfrm>
          <a:off x="9647029" y="4645343"/>
          <a:ext cx="6604347" cy="3330440"/>
        </p:xfrm>
        <a:graphic>
          <a:graphicData uri="http://schemas.openxmlformats.org/drawingml/2006/table">
            <a:tbl>
              <a:tblPr/>
              <a:tblGrid>
                <a:gridCol w="5219898">
                  <a:extLst>
                    <a:ext uri="{9D8B030D-6E8A-4147-A177-3AD203B41FA5}">
                      <a16:colId xmlns:a16="http://schemas.microsoft.com/office/drawing/2014/main" val="20000"/>
                    </a:ext>
                  </a:extLst>
                </a:gridCol>
                <a:gridCol w="1384449">
                  <a:extLst>
                    <a:ext uri="{9D8B030D-6E8A-4147-A177-3AD203B41FA5}">
                      <a16:colId xmlns:a16="http://schemas.microsoft.com/office/drawing/2014/main" val="20001"/>
                    </a:ext>
                  </a:extLst>
                </a:gridCol>
              </a:tblGrid>
              <a:tr h="832610">
                <a:tc>
                  <a:txBody>
                    <a:bodyPr/>
                    <a:lstStyle/>
                    <a:p>
                      <a:pPr algn="l">
                        <a:lnSpc>
                          <a:spcPts val="3639"/>
                        </a:lnSpc>
                        <a:defRPr/>
                      </a:pPr>
                      <a:r>
                        <a:rPr lang="en-US" sz="2599">
                          <a:solidFill>
                            <a:srgbClr val="2A2E3A"/>
                          </a:solidFill>
                          <a:latin typeface="Helios"/>
                        </a:rPr>
                        <a:t>Geospatial Analysis Explained</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a:solidFill>
                            <a:srgbClr val="718BAB"/>
                          </a:solidFill>
                          <a:latin typeface="Helios Bold"/>
                        </a:rPr>
                        <a:t>9</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0"/>
                  </a:ext>
                </a:extLst>
              </a:tr>
              <a:tr h="832610">
                <a:tc>
                  <a:txBody>
                    <a:bodyPr/>
                    <a:lstStyle/>
                    <a:p>
                      <a:pPr algn="l">
                        <a:lnSpc>
                          <a:spcPts val="3639"/>
                        </a:lnSpc>
                        <a:defRPr/>
                      </a:pPr>
                      <a:r>
                        <a:rPr lang="en-US" sz="2599">
                          <a:solidFill>
                            <a:srgbClr val="2A2E3A"/>
                          </a:solidFill>
                          <a:latin typeface="Helios"/>
                        </a:rPr>
                        <a:t>Operational Analysis Explained</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a:solidFill>
                            <a:srgbClr val="718BAB"/>
                          </a:solidFill>
                          <a:latin typeface="Helios Bold"/>
                        </a:rPr>
                        <a:t>11</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1"/>
                  </a:ext>
                </a:extLst>
              </a:tr>
              <a:tr h="832610">
                <a:tc>
                  <a:txBody>
                    <a:bodyPr/>
                    <a:lstStyle/>
                    <a:p>
                      <a:pPr algn="l">
                        <a:lnSpc>
                          <a:spcPts val="3639"/>
                        </a:lnSpc>
                        <a:defRPr/>
                      </a:pPr>
                      <a:r>
                        <a:rPr lang="en-US" sz="2599">
                          <a:solidFill>
                            <a:srgbClr val="2A2E3A"/>
                          </a:solidFill>
                          <a:latin typeface="Helios"/>
                        </a:rPr>
                        <a:t>Fatality Trends Explained</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a:solidFill>
                            <a:srgbClr val="718BAB"/>
                          </a:solidFill>
                          <a:latin typeface="Helios Bold"/>
                        </a:rPr>
                        <a:t>13</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2"/>
                  </a:ext>
                </a:extLst>
              </a:tr>
              <a:tr h="832610">
                <a:tc>
                  <a:txBody>
                    <a:bodyPr/>
                    <a:lstStyle/>
                    <a:p>
                      <a:pPr algn="l">
                        <a:lnSpc>
                          <a:spcPts val="3639"/>
                        </a:lnSpc>
                        <a:defRPr/>
                      </a:pPr>
                      <a:r>
                        <a:rPr lang="en-US" sz="2599">
                          <a:solidFill>
                            <a:srgbClr val="2A2E3A"/>
                          </a:solidFill>
                          <a:latin typeface="Helios"/>
                        </a:rPr>
                        <a:t>Thank You Page</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a:solidFill>
                            <a:srgbClr val="718BAB"/>
                          </a:solidFill>
                          <a:latin typeface="Helios Bold"/>
                        </a:rPr>
                        <a:t>15</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4639504" y="1391479"/>
            <a:ext cx="9008992" cy="1139797"/>
          </a:xfrm>
          <a:prstGeom prst="rect">
            <a:avLst/>
          </a:prstGeom>
        </p:spPr>
        <p:txBody>
          <a:bodyPr lIns="0" tIns="0" rIns="0" bIns="0" rtlCol="0" anchor="t">
            <a:spAutoFit/>
          </a:bodyPr>
          <a:lstStyle/>
          <a:p>
            <a:pPr algn="ctr">
              <a:lnSpc>
                <a:spcPts val="9099"/>
              </a:lnSpc>
            </a:pPr>
            <a:r>
              <a:rPr lang="en-US" sz="6999">
                <a:solidFill>
                  <a:srgbClr val="FFFFFF"/>
                </a:solidFill>
                <a:latin typeface="Klein Bold"/>
              </a:rPr>
              <a:t>Table of Contents</a:t>
            </a:r>
          </a:p>
        </p:txBody>
      </p:sp>
      <p:sp>
        <p:nvSpPr>
          <p:cNvPr id="8" name="Freeform 8"/>
          <p:cNvSpPr/>
          <p:nvPr/>
        </p:nvSpPr>
        <p:spPr>
          <a:xfrm>
            <a:off x="8333203" y="-1"/>
            <a:ext cx="1621594" cy="511803"/>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t="-216840"/>
            </a:stretch>
          </a:blipFill>
        </p:spPr>
      </p:sp>
      <p:sp>
        <p:nvSpPr>
          <p:cNvPr id="9" name="Freeform 9"/>
          <p:cNvSpPr/>
          <p:nvPr/>
        </p:nvSpPr>
        <p:spPr>
          <a:xfrm>
            <a:off x="8333203" y="9678747"/>
            <a:ext cx="1621594" cy="608253"/>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4">
              <a:extLst>
                <a:ext uri="{96DAC541-7B7A-43D3-8B79-37D633B846F1}">
                  <asvg:svgBlip xmlns:asvg="http://schemas.microsoft.com/office/drawing/2016/SVG/main" r:embed="rId5"/>
                </a:ext>
              </a:extLst>
            </a:blip>
            <a:stretch>
              <a:fillRect b="-166599"/>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00957">
            <a:off x="9501959" y="1298991"/>
            <a:ext cx="7689019" cy="7689019"/>
          </a:xfrm>
          <a:custGeom>
            <a:avLst/>
            <a:gdLst/>
            <a:ahLst/>
            <a:cxnLst/>
            <a:rect l="l" t="t" r="r" b="b"/>
            <a:pathLst>
              <a:path w="7689019" h="7689019">
                <a:moveTo>
                  <a:pt x="0" y="0"/>
                </a:moveTo>
                <a:lnTo>
                  <a:pt x="7689019" y="0"/>
                </a:lnTo>
                <a:lnTo>
                  <a:pt x="7689019" y="7689018"/>
                </a:lnTo>
                <a:lnTo>
                  <a:pt x="0" y="7689018"/>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401613" y="1198644"/>
            <a:ext cx="7689019" cy="7689019"/>
          </a:xfrm>
          <a:custGeom>
            <a:avLst/>
            <a:gdLst/>
            <a:ahLst/>
            <a:cxnLst/>
            <a:rect l="l" t="t" r="r" b="b"/>
            <a:pathLst>
              <a:path w="7689019" h="7689019">
                <a:moveTo>
                  <a:pt x="0" y="0"/>
                </a:moveTo>
                <a:lnTo>
                  <a:pt x="7689019" y="0"/>
                </a:lnTo>
                <a:lnTo>
                  <a:pt x="7689019" y="7689019"/>
                </a:lnTo>
                <a:lnTo>
                  <a:pt x="0" y="7689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1458488"/>
            <a:ext cx="7285740" cy="7169332"/>
            <a:chOff x="0" y="0"/>
            <a:chExt cx="9714320" cy="9559109"/>
          </a:xfrm>
        </p:grpSpPr>
        <p:sp>
          <p:nvSpPr>
            <p:cNvPr id="5" name="TextBox 5"/>
            <p:cNvSpPr txBox="1"/>
            <p:nvPr/>
          </p:nvSpPr>
          <p:spPr>
            <a:xfrm>
              <a:off x="0" y="-76200"/>
              <a:ext cx="9714320" cy="1494329"/>
            </a:xfrm>
            <a:prstGeom prst="rect">
              <a:avLst/>
            </a:prstGeom>
          </p:spPr>
          <p:txBody>
            <a:bodyPr lIns="0" tIns="0" rIns="0" bIns="0" rtlCol="0" anchor="t">
              <a:spAutoFit/>
            </a:bodyPr>
            <a:lstStyle/>
            <a:p>
              <a:pPr algn="l">
                <a:lnSpc>
                  <a:spcPts val="9099"/>
                </a:lnSpc>
              </a:pPr>
              <a:r>
                <a:rPr lang="en-US" sz="6999">
                  <a:solidFill>
                    <a:srgbClr val="0A6847"/>
                  </a:solidFill>
                  <a:latin typeface="Klein Bold"/>
                </a:rPr>
                <a:t>Introduction</a:t>
              </a:r>
            </a:p>
          </p:txBody>
        </p:sp>
        <p:sp>
          <p:nvSpPr>
            <p:cNvPr id="6" name="TextBox 6"/>
            <p:cNvSpPr txBox="1"/>
            <p:nvPr/>
          </p:nvSpPr>
          <p:spPr>
            <a:xfrm>
              <a:off x="0" y="2108374"/>
              <a:ext cx="8770288" cy="7450735"/>
            </a:xfrm>
            <a:prstGeom prst="rect">
              <a:avLst/>
            </a:prstGeom>
          </p:spPr>
          <p:txBody>
            <a:bodyPr lIns="0" tIns="0" rIns="0" bIns="0" rtlCol="0" anchor="t">
              <a:spAutoFit/>
            </a:bodyPr>
            <a:lstStyle/>
            <a:p>
              <a:pPr marL="690879" lvl="1" indent="-345439" algn="l">
                <a:lnSpc>
                  <a:spcPts val="4479"/>
                </a:lnSpc>
                <a:buFont typeface="Arial"/>
                <a:buChar char="•"/>
              </a:pPr>
              <a:r>
                <a:rPr lang="en-US" sz="3199">
                  <a:solidFill>
                    <a:srgbClr val="2A2E3A"/>
                  </a:solidFill>
                  <a:latin typeface="Helios"/>
                </a:rPr>
                <a:t>This internship project focuses on conducting a comprehensive analysis of airplane crashes and fatalities spanning from 1980 to 2023. </a:t>
              </a:r>
            </a:p>
            <a:p>
              <a:pPr marL="690879" lvl="1" indent="-345439" algn="l">
                <a:lnSpc>
                  <a:spcPts val="4479"/>
                </a:lnSpc>
                <a:buFont typeface="Arial"/>
                <a:buChar char="•"/>
              </a:pPr>
              <a:r>
                <a:rPr lang="en-US" sz="3199">
                  <a:solidFill>
                    <a:srgbClr val="2A2E3A"/>
                  </a:solidFill>
                  <a:latin typeface="Helios"/>
                </a:rPr>
                <a:t>The dataset contains crucial information such as crash dates, locations, operators, flight details, aircraft types, and fatality statistics.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600262" y="253548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508998" y="6276492"/>
            <a:ext cx="1621594" cy="1621594"/>
          </a:xfrm>
          <a:custGeom>
            <a:avLst/>
            <a:gdLst/>
            <a:ahLst/>
            <a:cxnLst/>
            <a:rect l="l" t="t" r="r" b="b"/>
            <a:pathLst>
              <a:path w="1621594" h="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959784" y="6139262"/>
            <a:ext cx="5585113" cy="1829379"/>
          </a:xfrm>
          <a:prstGeom prst="rect">
            <a:avLst/>
          </a:prstGeom>
        </p:spPr>
        <p:txBody>
          <a:bodyPr lIns="0" tIns="0" rIns="0" bIns="0" rtlCol="0" anchor="t">
            <a:spAutoFit/>
          </a:bodyPr>
          <a:lstStyle/>
          <a:p>
            <a:pPr marL="0" lvl="0" indent="0" algn="l">
              <a:lnSpc>
                <a:spcPts val="3639"/>
              </a:lnSpc>
              <a:spcBef>
                <a:spcPct val="0"/>
              </a:spcBef>
            </a:pPr>
            <a:r>
              <a:rPr lang="en-US" sz="2599">
                <a:solidFill>
                  <a:srgbClr val="2A2E3A"/>
                </a:solidFill>
                <a:latin typeface="Helios"/>
              </a:rPr>
              <a:t>The analysis aims to provide stakeholders with valuable information for enhancing aviation safety and mitigating risks.</a:t>
            </a:r>
          </a:p>
        </p:txBody>
      </p:sp>
      <p:grpSp>
        <p:nvGrpSpPr>
          <p:cNvPr id="5" name="Group 5"/>
          <p:cNvGrpSpPr/>
          <p:nvPr/>
        </p:nvGrpSpPr>
        <p:grpSpPr>
          <a:xfrm>
            <a:off x="0" y="0"/>
            <a:ext cx="9411059" cy="10287000"/>
            <a:chOff x="0" y="0"/>
            <a:chExt cx="2478633" cy="2709333"/>
          </a:xfrm>
        </p:grpSpPr>
        <p:sp>
          <p:nvSpPr>
            <p:cNvPr id="6" name="Freeform 6"/>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7" name="TextBox 7"/>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028700" y="2269905"/>
            <a:ext cx="6746873" cy="2292293"/>
          </a:xfrm>
          <a:prstGeom prst="rect">
            <a:avLst/>
          </a:prstGeom>
        </p:spPr>
        <p:txBody>
          <a:bodyPr lIns="0" tIns="0" rIns="0" bIns="0" rtlCol="0" anchor="t">
            <a:spAutoFit/>
          </a:bodyPr>
          <a:lstStyle/>
          <a:p>
            <a:pPr algn="l">
              <a:lnSpc>
                <a:spcPts val="9099"/>
              </a:lnSpc>
            </a:pPr>
            <a:r>
              <a:rPr lang="en-US" sz="6999">
                <a:solidFill>
                  <a:srgbClr val="3C7055"/>
                </a:solidFill>
                <a:latin typeface="Klein Bold"/>
              </a:rPr>
              <a:t>Problem</a:t>
            </a:r>
            <a:r>
              <a:rPr lang="en-US" sz="6999">
                <a:solidFill>
                  <a:srgbClr val="718BAB"/>
                </a:solidFill>
                <a:latin typeface="Klein Bold"/>
              </a:rPr>
              <a:t> </a:t>
            </a:r>
            <a:r>
              <a:rPr lang="en-US" sz="6999">
                <a:solidFill>
                  <a:srgbClr val="D98032"/>
                </a:solidFill>
                <a:latin typeface="Klein Bold"/>
              </a:rPr>
              <a:t>Statement</a:t>
            </a:r>
          </a:p>
        </p:txBody>
      </p:sp>
      <p:sp>
        <p:nvSpPr>
          <p:cNvPr id="9" name="TextBox 9"/>
          <p:cNvSpPr txBox="1"/>
          <p:nvPr/>
        </p:nvSpPr>
        <p:spPr>
          <a:xfrm>
            <a:off x="10959784" y="2169664"/>
            <a:ext cx="5585113" cy="2286564"/>
          </a:xfrm>
          <a:prstGeom prst="rect">
            <a:avLst/>
          </a:prstGeom>
        </p:spPr>
        <p:txBody>
          <a:bodyPr lIns="0" tIns="0" rIns="0" bIns="0" rtlCol="0" anchor="t">
            <a:spAutoFit/>
          </a:bodyPr>
          <a:lstStyle/>
          <a:p>
            <a:pPr marL="0" lvl="0" indent="0" algn="l">
              <a:lnSpc>
                <a:spcPts val="3639"/>
              </a:lnSpc>
              <a:spcBef>
                <a:spcPct val="0"/>
              </a:spcBef>
            </a:pPr>
            <a:r>
              <a:rPr lang="en-US" sz="2599">
                <a:solidFill>
                  <a:srgbClr val="2A2E3A"/>
                </a:solidFill>
                <a:latin typeface="Helios"/>
              </a:rPr>
              <a:t>The goal is to leverage Power BI for interactive visualizations and in-depth insights to understand patterns, contributing factors, and trends in aviation incidents.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
            <a:ext cx="8663586" cy="10287001"/>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l="-61140" t="-17855" r="2" b="-17855"/>
            </a:stretch>
          </a:blipFill>
        </p:spPr>
      </p:sp>
      <p:sp>
        <p:nvSpPr>
          <p:cNvPr id="3" name="Freeform 3"/>
          <p:cNvSpPr/>
          <p:nvPr/>
        </p:nvSpPr>
        <p:spPr>
          <a:xfrm>
            <a:off x="10733254" y="2143069"/>
            <a:ext cx="425574" cy="566744"/>
          </a:xfrm>
          <a:custGeom>
            <a:avLst/>
            <a:gdLst/>
            <a:ahLst/>
            <a:cxnLst/>
            <a:rect l="l" t="t" r="r" b="b"/>
            <a:pathLst>
              <a:path w="425574" h="566744">
                <a:moveTo>
                  <a:pt x="0" y="0"/>
                </a:moveTo>
                <a:lnTo>
                  <a:pt x="425574" y="0"/>
                </a:lnTo>
                <a:lnTo>
                  <a:pt x="425574" y="566745"/>
                </a:lnTo>
                <a:lnTo>
                  <a:pt x="0" y="566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503336" y="270712"/>
            <a:ext cx="8281235" cy="9745575"/>
          </a:xfrm>
          <a:custGeom>
            <a:avLst/>
            <a:gdLst/>
            <a:ahLst/>
            <a:cxnLst/>
            <a:rect l="l" t="t" r="r" b="b"/>
            <a:pathLst>
              <a:path w="8281235" h="9745575">
                <a:moveTo>
                  <a:pt x="0" y="0"/>
                </a:moveTo>
                <a:lnTo>
                  <a:pt x="8281236" y="0"/>
                </a:lnTo>
                <a:lnTo>
                  <a:pt x="8281236" y="9745576"/>
                </a:lnTo>
                <a:lnTo>
                  <a:pt x="0" y="9745576"/>
                </a:lnTo>
                <a:lnTo>
                  <a:pt x="0" y="0"/>
                </a:lnTo>
                <a:close/>
              </a:path>
            </a:pathLst>
          </a:custGeom>
          <a:blipFill>
            <a:blip r:embed="rId6"/>
            <a:stretch>
              <a:fillRect l="-1480" t="-5854" r="-499"/>
            </a:stretch>
          </a:blipFill>
        </p:spPr>
      </p:sp>
      <p:sp>
        <p:nvSpPr>
          <p:cNvPr id="5" name="TextBox 5"/>
          <p:cNvSpPr txBox="1"/>
          <p:nvPr/>
        </p:nvSpPr>
        <p:spPr>
          <a:xfrm>
            <a:off x="1028700" y="3188375"/>
            <a:ext cx="5534402" cy="2292293"/>
          </a:xfrm>
          <a:prstGeom prst="rect">
            <a:avLst/>
          </a:prstGeom>
        </p:spPr>
        <p:txBody>
          <a:bodyPr lIns="0" tIns="0" rIns="0" bIns="0" rtlCol="0" anchor="t">
            <a:spAutoFit/>
          </a:bodyPr>
          <a:lstStyle/>
          <a:p>
            <a:pPr algn="l">
              <a:lnSpc>
                <a:spcPts val="9099"/>
              </a:lnSpc>
            </a:pPr>
            <a:r>
              <a:rPr lang="en-US" sz="6999">
                <a:solidFill>
                  <a:srgbClr val="0A6847"/>
                </a:solidFill>
                <a:latin typeface="Klein Bold"/>
              </a:rPr>
              <a:t>Dataset</a:t>
            </a:r>
            <a:r>
              <a:rPr lang="en-US" sz="6999">
                <a:solidFill>
                  <a:srgbClr val="2A2E3A"/>
                </a:solidFill>
                <a:latin typeface="Klein Bold"/>
              </a:rPr>
              <a:t> </a:t>
            </a:r>
            <a:r>
              <a:rPr lang="en-US" sz="6999">
                <a:solidFill>
                  <a:srgbClr val="D98032"/>
                </a:solidFill>
                <a:latin typeface="Klein Bold"/>
              </a:rPr>
              <a:t>Description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8032"/>
        </a:solidFill>
        <a:effectLst/>
      </p:bgPr>
    </p:bg>
    <p:spTree>
      <p:nvGrpSpPr>
        <p:cNvPr id="1" name=""/>
        <p:cNvGrpSpPr/>
        <p:nvPr/>
      </p:nvGrpSpPr>
      <p:grpSpPr>
        <a:xfrm>
          <a:off x="0" y="0"/>
          <a:ext cx="0" cy="0"/>
          <a:chOff x="0" y="0"/>
          <a:chExt cx="0" cy="0"/>
        </a:xfrm>
      </p:grpSpPr>
      <p:grpSp>
        <p:nvGrpSpPr>
          <p:cNvPr id="2" name="Group 2"/>
          <p:cNvGrpSpPr/>
          <p:nvPr/>
        </p:nvGrpSpPr>
        <p:grpSpPr>
          <a:xfrm>
            <a:off x="0" y="3773114"/>
            <a:ext cx="18288000" cy="6513886"/>
            <a:chOff x="0" y="0"/>
            <a:chExt cx="4816593" cy="1715591"/>
          </a:xfrm>
        </p:grpSpPr>
        <p:sp>
          <p:nvSpPr>
            <p:cNvPr id="3" name="Freeform 3"/>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sp>
        <p:sp>
          <p:nvSpPr>
            <p:cNvPr id="4" name="TextBox 4"/>
            <p:cNvSpPr txBox="1"/>
            <p:nvPr/>
          </p:nvSpPr>
          <p:spPr>
            <a:xfrm>
              <a:off x="0" y="-66675"/>
              <a:ext cx="4816593" cy="1782266"/>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217903" y="4118554"/>
            <a:ext cx="8115300" cy="2677075"/>
            <a:chOff x="0" y="0"/>
            <a:chExt cx="10820400" cy="3569434"/>
          </a:xfrm>
        </p:grpSpPr>
        <p:grpSp>
          <p:nvGrpSpPr>
            <p:cNvPr id="6" name="Group 6"/>
            <p:cNvGrpSpPr/>
            <p:nvPr/>
          </p:nvGrpSpPr>
          <p:grpSpPr>
            <a:xfrm>
              <a:off x="0" y="268018"/>
              <a:ext cx="4246967" cy="1516699"/>
              <a:chOff x="0" y="0"/>
              <a:chExt cx="838907" cy="299595"/>
            </a:xfrm>
          </p:grpSpPr>
          <p:sp>
            <p:nvSpPr>
              <p:cNvPr id="7" name="Freeform 7"/>
              <p:cNvSpPr/>
              <p:nvPr/>
            </p:nvSpPr>
            <p:spPr>
              <a:xfrm>
                <a:off x="0" y="0"/>
                <a:ext cx="838907" cy="299595"/>
              </a:xfrm>
              <a:custGeom>
                <a:avLst/>
                <a:gdLst/>
                <a:ahLst/>
                <a:cxnLst/>
                <a:rect l="l" t="t" r="r" b="b"/>
                <a:pathLst>
                  <a:path w="838907" h="299595">
                    <a:moveTo>
                      <a:pt x="149797" y="0"/>
                    </a:moveTo>
                    <a:lnTo>
                      <a:pt x="689110" y="0"/>
                    </a:lnTo>
                    <a:cubicBezTo>
                      <a:pt x="771841" y="0"/>
                      <a:pt x="838907" y="67067"/>
                      <a:pt x="838907" y="149797"/>
                    </a:cubicBezTo>
                    <a:lnTo>
                      <a:pt x="838907" y="149797"/>
                    </a:lnTo>
                    <a:cubicBezTo>
                      <a:pt x="838907" y="232528"/>
                      <a:pt x="771841" y="299595"/>
                      <a:pt x="689110" y="299595"/>
                    </a:cubicBezTo>
                    <a:lnTo>
                      <a:pt x="149797" y="299595"/>
                    </a:lnTo>
                    <a:cubicBezTo>
                      <a:pt x="67067" y="299595"/>
                      <a:pt x="0" y="232528"/>
                      <a:pt x="0" y="149797"/>
                    </a:cubicBezTo>
                    <a:lnTo>
                      <a:pt x="0" y="149797"/>
                    </a:lnTo>
                    <a:cubicBezTo>
                      <a:pt x="0" y="67067"/>
                      <a:pt x="67067" y="0"/>
                      <a:pt x="149797" y="0"/>
                    </a:cubicBezTo>
                    <a:close/>
                  </a:path>
                </a:pathLst>
              </a:custGeom>
              <a:solidFill>
                <a:srgbClr val="F4F4F4"/>
              </a:solidFill>
              <a:ln cap="rnd">
                <a:noFill/>
                <a:prstDash val="solid"/>
                <a:round/>
              </a:ln>
            </p:spPr>
          </p:sp>
          <p:sp>
            <p:nvSpPr>
              <p:cNvPr id="8" name="TextBox 8"/>
              <p:cNvSpPr txBox="1"/>
              <p:nvPr/>
            </p:nvSpPr>
            <p:spPr>
              <a:xfrm>
                <a:off x="0" y="-66675"/>
                <a:ext cx="838907" cy="366270"/>
              </a:xfrm>
              <a:prstGeom prst="rect">
                <a:avLst/>
              </a:prstGeom>
            </p:spPr>
            <p:txBody>
              <a:bodyPr lIns="50800" tIns="50800" rIns="50800" bIns="50800" rtlCol="0" anchor="ctr"/>
              <a:lstStyle/>
              <a:p>
                <a:pPr algn="ctr">
                  <a:lnSpc>
                    <a:spcPts val="4199"/>
                  </a:lnSpc>
                </a:pPr>
                <a:r>
                  <a:rPr lang="en-US" sz="2999">
                    <a:solidFill>
                      <a:srgbClr val="0A6847"/>
                    </a:solidFill>
                    <a:latin typeface="Helios Bold"/>
                  </a:rPr>
                  <a:t>TEMPORAL ANALYSIS</a:t>
                </a:r>
              </a:p>
            </p:txBody>
          </p:sp>
        </p:grpSp>
        <p:sp>
          <p:nvSpPr>
            <p:cNvPr id="9" name="TextBox 9"/>
            <p:cNvSpPr txBox="1"/>
            <p:nvPr/>
          </p:nvSpPr>
          <p:spPr>
            <a:xfrm>
              <a:off x="4871331" y="-66675"/>
              <a:ext cx="5949069" cy="3636109"/>
            </a:xfrm>
            <a:prstGeom prst="rect">
              <a:avLst/>
            </a:prstGeom>
          </p:spPr>
          <p:txBody>
            <a:bodyPr lIns="0" tIns="0" rIns="0" bIns="0" rtlCol="0" anchor="t">
              <a:spAutoFit/>
            </a:bodyPr>
            <a:lstStyle/>
            <a:p>
              <a:pPr marL="561339" lvl="1" indent="-280669" algn="l">
                <a:lnSpc>
                  <a:spcPts val="3639"/>
                </a:lnSpc>
                <a:buFont typeface="Arial"/>
                <a:buChar char="•"/>
              </a:pPr>
              <a:r>
                <a:rPr lang="en-US" sz="2599">
                  <a:solidFill>
                    <a:srgbClr val="2A2E3A"/>
                  </a:solidFill>
                  <a:latin typeface="Helios"/>
                </a:rPr>
                <a:t>Explore temporal trends in airplane crashes over the years.</a:t>
              </a:r>
            </a:p>
            <a:p>
              <a:pPr marL="561339" lvl="1" indent="-280669" algn="l">
                <a:lnSpc>
                  <a:spcPts val="3639"/>
                </a:lnSpc>
                <a:spcBef>
                  <a:spcPct val="0"/>
                </a:spcBef>
                <a:buFont typeface="Arial"/>
                <a:buChar char="•"/>
              </a:pPr>
              <a:r>
                <a:rPr lang="en-US" sz="2599">
                  <a:solidFill>
                    <a:srgbClr val="2A2E3A"/>
                  </a:solidFill>
                  <a:latin typeface="Helios"/>
                </a:rPr>
                <a:t>Identify patterns in the frequency and severity of incidents.</a:t>
              </a:r>
            </a:p>
          </p:txBody>
        </p:sp>
      </p:grpSp>
      <p:grpSp>
        <p:nvGrpSpPr>
          <p:cNvPr id="10" name="Group 10"/>
          <p:cNvGrpSpPr/>
          <p:nvPr/>
        </p:nvGrpSpPr>
        <p:grpSpPr>
          <a:xfrm>
            <a:off x="217903" y="7351000"/>
            <a:ext cx="8115300" cy="2677075"/>
            <a:chOff x="0" y="0"/>
            <a:chExt cx="10820400" cy="3569434"/>
          </a:xfrm>
        </p:grpSpPr>
        <p:grpSp>
          <p:nvGrpSpPr>
            <p:cNvPr id="11" name="Group 11"/>
            <p:cNvGrpSpPr/>
            <p:nvPr/>
          </p:nvGrpSpPr>
          <p:grpSpPr>
            <a:xfrm>
              <a:off x="0" y="1026367"/>
              <a:ext cx="4246967" cy="1516699"/>
              <a:chOff x="0" y="0"/>
              <a:chExt cx="838907" cy="299595"/>
            </a:xfrm>
          </p:grpSpPr>
          <p:sp>
            <p:nvSpPr>
              <p:cNvPr id="12" name="Freeform 12"/>
              <p:cNvSpPr/>
              <p:nvPr/>
            </p:nvSpPr>
            <p:spPr>
              <a:xfrm>
                <a:off x="0" y="0"/>
                <a:ext cx="838907" cy="299595"/>
              </a:xfrm>
              <a:custGeom>
                <a:avLst/>
                <a:gdLst/>
                <a:ahLst/>
                <a:cxnLst/>
                <a:rect l="l" t="t" r="r" b="b"/>
                <a:pathLst>
                  <a:path w="838907" h="299595">
                    <a:moveTo>
                      <a:pt x="149797" y="0"/>
                    </a:moveTo>
                    <a:lnTo>
                      <a:pt x="689110" y="0"/>
                    </a:lnTo>
                    <a:cubicBezTo>
                      <a:pt x="771841" y="0"/>
                      <a:pt x="838907" y="67067"/>
                      <a:pt x="838907" y="149797"/>
                    </a:cubicBezTo>
                    <a:lnTo>
                      <a:pt x="838907" y="149797"/>
                    </a:lnTo>
                    <a:cubicBezTo>
                      <a:pt x="838907" y="232528"/>
                      <a:pt x="771841" y="299595"/>
                      <a:pt x="689110" y="299595"/>
                    </a:cubicBezTo>
                    <a:lnTo>
                      <a:pt x="149797" y="299595"/>
                    </a:lnTo>
                    <a:cubicBezTo>
                      <a:pt x="67067" y="299595"/>
                      <a:pt x="0" y="232528"/>
                      <a:pt x="0" y="149797"/>
                    </a:cubicBezTo>
                    <a:lnTo>
                      <a:pt x="0" y="149797"/>
                    </a:lnTo>
                    <a:cubicBezTo>
                      <a:pt x="0" y="67067"/>
                      <a:pt x="67067" y="0"/>
                      <a:pt x="149797" y="0"/>
                    </a:cubicBezTo>
                    <a:close/>
                  </a:path>
                </a:pathLst>
              </a:custGeom>
              <a:solidFill>
                <a:srgbClr val="F4F4F4"/>
              </a:solidFill>
              <a:ln cap="rnd">
                <a:noFill/>
                <a:prstDash val="solid"/>
                <a:round/>
              </a:ln>
            </p:spPr>
          </p:sp>
          <p:sp>
            <p:nvSpPr>
              <p:cNvPr id="13" name="TextBox 13"/>
              <p:cNvSpPr txBox="1"/>
              <p:nvPr/>
            </p:nvSpPr>
            <p:spPr>
              <a:xfrm>
                <a:off x="0" y="-66675"/>
                <a:ext cx="838907" cy="366270"/>
              </a:xfrm>
              <a:prstGeom prst="rect">
                <a:avLst/>
              </a:prstGeom>
            </p:spPr>
            <p:txBody>
              <a:bodyPr lIns="50800" tIns="50800" rIns="50800" bIns="50800" rtlCol="0" anchor="ctr"/>
              <a:lstStyle/>
              <a:p>
                <a:pPr algn="ctr">
                  <a:lnSpc>
                    <a:spcPts val="4199"/>
                  </a:lnSpc>
                </a:pPr>
                <a:r>
                  <a:rPr lang="en-US" sz="2999">
                    <a:solidFill>
                      <a:srgbClr val="0A6847"/>
                    </a:solidFill>
                    <a:latin typeface="Helios Bold"/>
                  </a:rPr>
                  <a:t>GEOSPATIAL ANALYSIS</a:t>
                </a:r>
              </a:p>
            </p:txBody>
          </p:sp>
        </p:grpSp>
        <p:sp>
          <p:nvSpPr>
            <p:cNvPr id="14" name="TextBox 14"/>
            <p:cNvSpPr txBox="1"/>
            <p:nvPr/>
          </p:nvSpPr>
          <p:spPr>
            <a:xfrm>
              <a:off x="4871331" y="-66675"/>
              <a:ext cx="5949069" cy="3636109"/>
            </a:xfrm>
            <a:prstGeom prst="rect">
              <a:avLst/>
            </a:prstGeom>
          </p:spPr>
          <p:txBody>
            <a:bodyPr lIns="0" tIns="0" rIns="0" bIns="0" rtlCol="0" anchor="t">
              <a:spAutoFit/>
            </a:bodyPr>
            <a:lstStyle/>
            <a:p>
              <a:pPr marL="561339" lvl="1" indent="-280669" algn="l">
                <a:lnSpc>
                  <a:spcPts val="3639"/>
                </a:lnSpc>
                <a:buFont typeface="Arial"/>
                <a:buChar char="•"/>
              </a:pPr>
              <a:r>
                <a:rPr lang="en-US" sz="2599">
                  <a:solidFill>
                    <a:srgbClr val="2A2E3A"/>
                  </a:solidFill>
                  <a:latin typeface="Helios"/>
                </a:rPr>
                <a:t>Visualize crash locations on a map to identify hotspots.</a:t>
              </a:r>
            </a:p>
            <a:p>
              <a:pPr marL="561339" lvl="1" indent="-280669" algn="l">
                <a:lnSpc>
                  <a:spcPts val="3639"/>
                </a:lnSpc>
                <a:spcBef>
                  <a:spcPct val="0"/>
                </a:spcBef>
                <a:buFont typeface="Arial"/>
                <a:buChar char="•"/>
              </a:pPr>
              <a:r>
                <a:rPr lang="en-US" sz="2599">
                  <a:solidFill>
                    <a:srgbClr val="2A2E3A"/>
                  </a:solidFill>
                  <a:latin typeface="Helios"/>
                </a:rPr>
                <a:t>Analyse the distribution of incidents across different regions.</a:t>
              </a:r>
            </a:p>
          </p:txBody>
        </p:sp>
      </p:grpSp>
      <p:grpSp>
        <p:nvGrpSpPr>
          <p:cNvPr id="15" name="Group 15"/>
          <p:cNvGrpSpPr/>
          <p:nvPr/>
        </p:nvGrpSpPr>
        <p:grpSpPr>
          <a:xfrm>
            <a:off x="9610286" y="4118554"/>
            <a:ext cx="8113460" cy="2219889"/>
            <a:chOff x="0" y="0"/>
            <a:chExt cx="10817947" cy="2959852"/>
          </a:xfrm>
        </p:grpSpPr>
        <p:grpSp>
          <p:nvGrpSpPr>
            <p:cNvPr id="16" name="Group 16"/>
            <p:cNvGrpSpPr/>
            <p:nvPr/>
          </p:nvGrpSpPr>
          <p:grpSpPr>
            <a:xfrm>
              <a:off x="0" y="268018"/>
              <a:ext cx="4246967" cy="1516699"/>
              <a:chOff x="0" y="0"/>
              <a:chExt cx="838907" cy="299595"/>
            </a:xfrm>
          </p:grpSpPr>
          <p:sp>
            <p:nvSpPr>
              <p:cNvPr id="17" name="Freeform 17"/>
              <p:cNvSpPr/>
              <p:nvPr/>
            </p:nvSpPr>
            <p:spPr>
              <a:xfrm>
                <a:off x="0" y="0"/>
                <a:ext cx="838907" cy="299595"/>
              </a:xfrm>
              <a:custGeom>
                <a:avLst/>
                <a:gdLst/>
                <a:ahLst/>
                <a:cxnLst/>
                <a:rect l="l" t="t" r="r" b="b"/>
                <a:pathLst>
                  <a:path w="838907" h="299595">
                    <a:moveTo>
                      <a:pt x="149797" y="0"/>
                    </a:moveTo>
                    <a:lnTo>
                      <a:pt x="689110" y="0"/>
                    </a:lnTo>
                    <a:cubicBezTo>
                      <a:pt x="771841" y="0"/>
                      <a:pt x="838907" y="67067"/>
                      <a:pt x="838907" y="149797"/>
                    </a:cubicBezTo>
                    <a:lnTo>
                      <a:pt x="838907" y="149797"/>
                    </a:lnTo>
                    <a:cubicBezTo>
                      <a:pt x="838907" y="232528"/>
                      <a:pt x="771841" y="299595"/>
                      <a:pt x="689110" y="299595"/>
                    </a:cubicBezTo>
                    <a:lnTo>
                      <a:pt x="149797" y="299595"/>
                    </a:lnTo>
                    <a:cubicBezTo>
                      <a:pt x="67067" y="299595"/>
                      <a:pt x="0" y="232528"/>
                      <a:pt x="0" y="149797"/>
                    </a:cubicBezTo>
                    <a:lnTo>
                      <a:pt x="0" y="149797"/>
                    </a:lnTo>
                    <a:cubicBezTo>
                      <a:pt x="0" y="67067"/>
                      <a:pt x="67067" y="0"/>
                      <a:pt x="149797" y="0"/>
                    </a:cubicBezTo>
                    <a:close/>
                  </a:path>
                </a:pathLst>
              </a:custGeom>
              <a:solidFill>
                <a:srgbClr val="F4F4F4"/>
              </a:solidFill>
              <a:ln cap="rnd">
                <a:noFill/>
                <a:prstDash val="solid"/>
                <a:round/>
              </a:ln>
            </p:spPr>
          </p:sp>
          <p:sp>
            <p:nvSpPr>
              <p:cNvPr id="18" name="TextBox 18"/>
              <p:cNvSpPr txBox="1"/>
              <p:nvPr/>
            </p:nvSpPr>
            <p:spPr>
              <a:xfrm>
                <a:off x="0" y="-66675"/>
                <a:ext cx="838907" cy="366270"/>
              </a:xfrm>
              <a:prstGeom prst="rect">
                <a:avLst/>
              </a:prstGeom>
            </p:spPr>
            <p:txBody>
              <a:bodyPr lIns="50800" tIns="50800" rIns="50800" bIns="50800" rtlCol="0" anchor="ctr"/>
              <a:lstStyle/>
              <a:p>
                <a:pPr algn="ctr">
                  <a:lnSpc>
                    <a:spcPts val="4199"/>
                  </a:lnSpc>
                </a:pPr>
                <a:r>
                  <a:rPr lang="en-US" sz="2999">
                    <a:solidFill>
                      <a:srgbClr val="0A6847"/>
                    </a:solidFill>
                    <a:latin typeface="Helios Bold"/>
                  </a:rPr>
                  <a:t>OPERATIONAL ANALYSIS</a:t>
                </a:r>
              </a:p>
            </p:txBody>
          </p:sp>
        </p:grpSp>
        <p:sp>
          <p:nvSpPr>
            <p:cNvPr id="19" name="TextBox 19"/>
            <p:cNvSpPr txBox="1"/>
            <p:nvPr/>
          </p:nvSpPr>
          <p:spPr>
            <a:xfrm>
              <a:off x="4869267" y="-66675"/>
              <a:ext cx="5948680" cy="3026527"/>
            </a:xfrm>
            <a:prstGeom prst="rect">
              <a:avLst/>
            </a:prstGeom>
          </p:spPr>
          <p:txBody>
            <a:bodyPr lIns="0" tIns="0" rIns="0" bIns="0" rtlCol="0" anchor="t">
              <a:spAutoFit/>
            </a:bodyPr>
            <a:lstStyle/>
            <a:p>
              <a:pPr marL="561339" lvl="1" indent="-280669" algn="l">
                <a:lnSpc>
                  <a:spcPts val="3639"/>
                </a:lnSpc>
                <a:buFont typeface="Arial"/>
                <a:buChar char="•"/>
              </a:pPr>
              <a:r>
                <a:rPr lang="en-US" sz="2599">
                  <a:solidFill>
                    <a:srgbClr val="2A2E3A"/>
                  </a:solidFill>
                  <a:latin typeface="Helios"/>
                </a:rPr>
                <a:t>Evaluate the safety records of different operators and airlines.</a:t>
              </a:r>
            </a:p>
            <a:p>
              <a:pPr marL="561339" lvl="1" indent="-280669" algn="l">
                <a:lnSpc>
                  <a:spcPts val="3639"/>
                </a:lnSpc>
                <a:spcBef>
                  <a:spcPct val="0"/>
                </a:spcBef>
                <a:buFont typeface="Arial"/>
                <a:buChar char="•"/>
              </a:pPr>
              <a:r>
                <a:rPr lang="en-US" sz="2599">
                  <a:solidFill>
                    <a:srgbClr val="2A2E3A"/>
                  </a:solidFill>
                  <a:latin typeface="Helios"/>
                </a:rPr>
                <a:t>Identify operators with higher incident rates.</a:t>
              </a:r>
            </a:p>
          </p:txBody>
        </p:sp>
      </p:grpSp>
      <p:sp>
        <p:nvSpPr>
          <p:cNvPr id="20" name="TextBox 20"/>
          <p:cNvSpPr txBox="1"/>
          <p:nvPr/>
        </p:nvSpPr>
        <p:spPr>
          <a:xfrm>
            <a:off x="5010150" y="1312877"/>
            <a:ext cx="8267700" cy="1139797"/>
          </a:xfrm>
          <a:prstGeom prst="rect">
            <a:avLst/>
          </a:prstGeom>
        </p:spPr>
        <p:txBody>
          <a:bodyPr lIns="0" tIns="0" rIns="0" bIns="0" rtlCol="0" anchor="t">
            <a:spAutoFit/>
          </a:bodyPr>
          <a:lstStyle/>
          <a:p>
            <a:pPr algn="l">
              <a:lnSpc>
                <a:spcPts val="9099"/>
              </a:lnSpc>
            </a:pPr>
            <a:r>
              <a:rPr lang="en-US" sz="6999">
                <a:solidFill>
                  <a:srgbClr val="FFFFFF"/>
                </a:solidFill>
                <a:latin typeface="Klein Bold"/>
              </a:rPr>
              <a:t>Project Objectives</a:t>
            </a:r>
          </a:p>
        </p:txBody>
      </p:sp>
      <p:grpSp>
        <p:nvGrpSpPr>
          <p:cNvPr id="21" name="Group 21"/>
          <p:cNvGrpSpPr/>
          <p:nvPr/>
        </p:nvGrpSpPr>
        <p:grpSpPr>
          <a:xfrm>
            <a:off x="9610286" y="7579593"/>
            <a:ext cx="8113460" cy="2219889"/>
            <a:chOff x="0" y="0"/>
            <a:chExt cx="10817947" cy="2959852"/>
          </a:xfrm>
        </p:grpSpPr>
        <p:grpSp>
          <p:nvGrpSpPr>
            <p:cNvPr id="22" name="Group 22"/>
            <p:cNvGrpSpPr/>
            <p:nvPr/>
          </p:nvGrpSpPr>
          <p:grpSpPr>
            <a:xfrm>
              <a:off x="0" y="721577"/>
              <a:ext cx="4246967" cy="1516699"/>
              <a:chOff x="0" y="0"/>
              <a:chExt cx="838907" cy="299595"/>
            </a:xfrm>
          </p:grpSpPr>
          <p:sp>
            <p:nvSpPr>
              <p:cNvPr id="23" name="Freeform 23"/>
              <p:cNvSpPr/>
              <p:nvPr/>
            </p:nvSpPr>
            <p:spPr>
              <a:xfrm>
                <a:off x="0" y="0"/>
                <a:ext cx="838907" cy="299595"/>
              </a:xfrm>
              <a:custGeom>
                <a:avLst/>
                <a:gdLst/>
                <a:ahLst/>
                <a:cxnLst/>
                <a:rect l="l" t="t" r="r" b="b"/>
                <a:pathLst>
                  <a:path w="838907" h="299595">
                    <a:moveTo>
                      <a:pt x="149797" y="0"/>
                    </a:moveTo>
                    <a:lnTo>
                      <a:pt x="689110" y="0"/>
                    </a:lnTo>
                    <a:cubicBezTo>
                      <a:pt x="771841" y="0"/>
                      <a:pt x="838907" y="67067"/>
                      <a:pt x="838907" y="149797"/>
                    </a:cubicBezTo>
                    <a:lnTo>
                      <a:pt x="838907" y="149797"/>
                    </a:lnTo>
                    <a:cubicBezTo>
                      <a:pt x="838907" y="232528"/>
                      <a:pt x="771841" y="299595"/>
                      <a:pt x="689110" y="299595"/>
                    </a:cubicBezTo>
                    <a:lnTo>
                      <a:pt x="149797" y="299595"/>
                    </a:lnTo>
                    <a:cubicBezTo>
                      <a:pt x="67067" y="299595"/>
                      <a:pt x="0" y="232528"/>
                      <a:pt x="0" y="149797"/>
                    </a:cubicBezTo>
                    <a:lnTo>
                      <a:pt x="0" y="149797"/>
                    </a:lnTo>
                    <a:cubicBezTo>
                      <a:pt x="0" y="67067"/>
                      <a:pt x="67067" y="0"/>
                      <a:pt x="149797" y="0"/>
                    </a:cubicBezTo>
                    <a:close/>
                  </a:path>
                </a:pathLst>
              </a:custGeom>
              <a:solidFill>
                <a:srgbClr val="F4F4F4"/>
              </a:solidFill>
              <a:ln cap="rnd">
                <a:noFill/>
                <a:prstDash val="solid"/>
                <a:round/>
              </a:ln>
            </p:spPr>
          </p:sp>
          <p:sp>
            <p:nvSpPr>
              <p:cNvPr id="24" name="TextBox 24"/>
              <p:cNvSpPr txBox="1"/>
              <p:nvPr/>
            </p:nvSpPr>
            <p:spPr>
              <a:xfrm>
                <a:off x="0" y="-66675"/>
                <a:ext cx="838907" cy="366270"/>
              </a:xfrm>
              <a:prstGeom prst="rect">
                <a:avLst/>
              </a:prstGeom>
            </p:spPr>
            <p:txBody>
              <a:bodyPr lIns="50800" tIns="50800" rIns="50800" bIns="50800" rtlCol="0" anchor="ctr"/>
              <a:lstStyle/>
              <a:p>
                <a:pPr algn="ctr">
                  <a:lnSpc>
                    <a:spcPts val="4199"/>
                  </a:lnSpc>
                </a:pPr>
                <a:r>
                  <a:rPr lang="en-US" sz="2999">
                    <a:solidFill>
                      <a:srgbClr val="0A6847"/>
                    </a:solidFill>
                    <a:latin typeface="Helios Bold"/>
                  </a:rPr>
                  <a:t>FATALITY TRENDS</a:t>
                </a:r>
              </a:p>
            </p:txBody>
          </p:sp>
        </p:grpSp>
        <p:sp>
          <p:nvSpPr>
            <p:cNvPr id="25" name="TextBox 25"/>
            <p:cNvSpPr txBox="1"/>
            <p:nvPr/>
          </p:nvSpPr>
          <p:spPr>
            <a:xfrm>
              <a:off x="4869267" y="-66675"/>
              <a:ext cx="5948680" cy="3026527"/>
            </a:xfrm>
            <a:prstGeom prst="rect">
              <a:avLst/>
            </a:prstGeom>
          </p:spPr>
          <p:txBody>
            <a:bodyPr lIns="0" tIns="0" rIns="0" bIns="0" rtlCol="0" anchor="t">
              <a:spAutoFit/>
            </a:bodyPr>
            <a:lstStyle/>
            <a:p>
              <a:pPr marL="561339" lvl="1" indent="-280669" algn="l">
                <a:lnSpc>
                  <a:spcPts val="3639"/>
                </a:lnSpc>
                <a:buFont typeface="Arial"/>
                <a:buChar char="•"/>
              </a:pPr>
              <a:r>
                <a:rPr lang="en-US" sz="2599">
                  <a:solidFill>
                    <a:srgbClr val="2A2E3A"/>
                  </a:solidFill>
                  <a:latin typeface="Helios"/>
                </a:rPr>
                <a:t>Explore trends in passenger and crew fatalities.</a:t>
              </a:r>
            </a:p>
            <a:p>
              <a:pPr marL="561339" lvl="1" indent="-280669" algn="l">
                <a:lnSpc>
                  <a:spcPts val="3639"/>
                </a:lnSpc>
                <a:spcBef>
                  <a:spcPct val="0"/>
                </a:spcBef>
                <a:buFont typeface="Arial"/>
                <a:buChar char="•"/>
              </a:pPr>
              <a:r>
                <a:rPr lang="en-US" sz="2599">
                  <a:solidFill>
                    <a:srgbClr val="2A2E3A"/>
                  </a:solidFill>
                  <a:latin typeface="Helios"/>
                </a:rPr>
                <a:t>Investigate factors contributing to fatalities.</a:t>
              </a:r>
            </a:p>
          </p:txBody>
        </p:sp>
      </p:grpSp>
      <p:sp>
        <p:nvSpPr>
          <p:cNvPr id="26" name="Freeform 26"/>
          <p:cNvSpPr/>
          <p:nvPr/>
        </p:nvSpPr>
        <p:spPr>
          <a:xfrm>
            <a:off x="8333203" y="9646652"/>
            <a:ext cx="1621594" cy="640348"/>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b="-153236"/>
            </a:stretch>
          </a:blipFill>
        </p:spPr>
      </p:sp>
      <p:sp>
        <p:nvSpPr>
          <p:cNvPr id="27" name="Freeform 27"/>
          <p:cNvSpPr/>
          <p:nvPr/>
        </p:nvSpPr>
        <p:spPr>
          <a:xfrm>
            <a:off x="8333203" y="0"/>
            <a:ext cx="1621594" cy="637132"/>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4">
              <a:extLst>
                <a:ext uri="{96DAC541-7B7A-43D3-8B79-37D633B846F1}">
                  <asvg:svgBlip xmlns:asvg="http://schemas.microsoft.com/office/drawing/2016/SVG/main" r:embed="rId5"/>
                </a:ext>
              </a:extLst>
            </a:blip>
            <a:stretch>
              <a:fillRect t="-154515" b="-1"/>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19223" y="950927"/>
            <a:ext cx="13049553" cy="1139797"/>
          </a:xfrm>
          <a:prstGeom prst="rect">
            <a:avLst/>
          </a:prstGeom>
        </p:spPr>
        <p:txBody>
          <a:bodyPr lIns="0" tIns="0" rIns="0" bIns="0" rtlCol="0" anchor="t">
            <a:spAutoFit/>
          </a:bodyPr>
          <a:lstStyle/>
          <a:p>
            <a:pPr algn="ctr">
              <a:lnSpc>
                <a:spcPts val="9099"/>
              </a:lnSpc>
            </a:pPr>
            <a:r>
              <a:rPr lang="en-US" sz="6999">
                <a:solidFill>
                  <a:srgbClr val="0A6847"/>
                </a:solidFill>
                <a:latin typeface="Klein Bold"/>
              </a:rPr>
              <a:t>Temporal Analysis</a:t>
            </a:r>
            <a:r>
              <a:rPr lang="en-US" sz="6999">
                <a:solidFill>
                  <a:srgbClr val="2A2E3A"/>
                </a:solidFill>
                <a:latin typeface="Klein Bold"/>
              </a:rPr>
              <a:t> </a:t>
            </a:r>
            <a:r>
              <a:rPr lang="en-US" sz="6999">
                <a:solidFill>
                  <a:srgbClr val="D98032"/>
                </a:solidFill>
                <a:latin typeface="Klein Bold"/>
              </a:rPr>
              <a:t>Explained</a:t>
            </a:r>
          </a:p>
        </p:txBody>
      </p:sp>
      <p:sp>
        <p:nvSpPr>
          <p:cNvPr id="3" name="TextBox 3"/>
          <p:cNvSpPr txBox="1"/>
          <p:nvPr/>
        </p:nvSpPr>
        <p:spPr>
          <a:xfrm>
            <a:off x="1024707" y="2855585"/>
            <a:ext cx="16234593" cy="1372193"/>
          </a:xfrm>
          <a:prstGeom prst="rect">
            <a:avLst/>
          </a:prstGeom>
        </p:spPr>
        <p:txBody>
          <a:bodyPr lIns="0" tIns="0" rIns="0" bIns="0" rtlCol="0" anchor="t">
            <a:spAutoFit/>
          </a:bodyPr>
          <a:lstStyle/>
          <a:p>
            <a:pPr marL="0" lvl="0" indent="0" algn="l">
              <a:lnSpc>
                <a:spcPts val="3639"/>
              </a:lnSpc>
              <a:spcBef>
                <a:spcPct val="0"/>
              </a:spcBef>
            </a:pPr>
            <a:r>
              <a:rPr lang="en-US" sz="2599">
                <a:solidFill>
                  <a:srgbClr val="2A2E3A"/>
                </a:solidFill>
                <a:latin typeface="Helios"/>
              </a:rPr>
              <a:t>Temporal analysis is a method of examining data over time. It allows us to identify trends, patterns, and changes that occur within a specific timeframe. Think of it like watching a movie instead of looking at a single snapshot. In the context of airplane crashes:</a:t>
            </a:r>
          </a:p>
        </p:txBody>
      </p:sp>
      <p:sp>
        <p:nvSpPr>
          <p:cNvPr id="4" name="TextBox 4"/>
          <p:cNvSpPr txBox="1"/>
          <p:nvPr/>
        </p:nvSpPr>
        <p:spPr>
          <a:xfrm>
            <a:off x="1028700" y="5112945"/>
            <a:ext cx="16230600" cy="924078"/>
          </a:xfrm>
          <a:prstGeom prst="rect">
            <a:avLst/>
          </a:prstGeom>
        </p:spPr>
        <p:txBody>
          <a:bodyPr lIns="0" tIns="0" rIns="0" bIns="0" rtlCol="0" anchor="t">
            <a:spAutoFit/>
          </a:bodyPr>
          <a:lstStyle/>
          <a:p>
            <a:pPr marL="0" lvl="0" indent="0" algn="l">
              <a:lnSpc>
                <a:spcPts val="3639"/>
              </a:lnSpc>
              <a:spcBef>
                <a:spcPct val="0"/>
              </a:spcBef>
            </a:pPr>
            <a:r>
              <a:rPr lang="en-US" sz="2599">
                <a:solidFill>
                  <a:srgbClr val="2A2E3A"/>
                </a:solidFill>
                <a:latin typeface="Helios"/>
              </a:rPr>
              <a:t>Data: We would analyse historical data on airplane crashes, including factors like </a:t>
            </a:r>
            <a:r>
              <a:rPr lang="en-US" sz="2599">
                <a:solidFill>
                  <a:srgbClr val="2A2E3A"/>
                </a:solidFill>
                <a:latin typeface="Helios Bold"/>
              </a:rPr>
              <a:t>date</a:t>
            </a:r>
            <a:r>
              <a:rPr lang="en-US" sz="2599">
                <a:solidFill>
                  <a:srgbClr val="2A2E3A"/>
                </a:solidFill>
                <a:latin typeface="Helios"/>
              </a:rPr>
              <a:t>, </a:t>
            </a:r>
            <a:r>
              <a:rPr lang="en-US" sz="2599">
                <a:solidFill>
                  <a:srgbClr val="2A2E3A"/>
                </a:solidFill>
                <a:latin typeface="Helios Bold"/>
              </a:rPr>
              <a:t>location</a:t>
            </a:r>
            <a:r>
              <a:rPr lang="en-US" sz="2599">
                <a:solidFill>
                  <a:srgbClr val="2A2E3A"/>
                </a:solidFill>
                <a:latin typeface="Helios"/>
              </a:rPr>
              <a:t>, </a:t>
            </a:r>
            <a:r>
              <a:rPr lang="en-US" sz="2599">
                <a:solidFill>
                  <a:srgbClr val="2A2E3A"/>
                </a:solidFill>
                <a:latin typeface="Helios Bold"/>
              </a:rPr>
              <a:t>type of aircraft</a:t>
            </a:r>
            <a:r>
              <a:rPr lang="en-US" sz="2599">
                <a:solidFill>
                  <a:srgbClr val="2A2E3A"/>
                </a:solidFill>
                <a:latin typeface="Helios"/>
              </a:rPr>
              <a:t>, </a:t>
            </a:r>
            <a:r>
              <a:rPr lang="en-US" sz="2599">
                <a:solidFill>
                  <a:srgbClr val="2A2E3A"/>
                </a:solidFill>
                <a:latin typeface="Helios Bold"/>
              </a:rPr>
              <a:t>cause of crash</a:t>
            </a:r>
            <a:r>
              <a:rPr lang="en-US" sz="2599">
                <a:solidFill>
                  <a:srgbClr val="2A2E3A"/>
                </a:solidFill>
                <a:latin typeface="Helios"/>
              </a:rPr>
              <a:t>, </a:t>
            </a:r>
            <a:r>
              <a:rPr lang="en-US" sz="2599">
                <a:solidFill>
                  <a:srgbClr val="2A2E3A"/>
                </a:solidFill>
                <a:latin typeface="Helios Bold"/>
              </a:rPr>
              <a:t>number of fatalities</a:t>
            </a:r>
            <a:r>
              <a:rPr lang="en-US" sz="2599">
                <a:solidFill>
                  <a:srgbClr val="2A2E3A"/>
                </a:solidFill>
                <a:latin typeface="Helios"/>
              </a:rPr>
              <a:t>, etc.</a:t>
            </a:r>
          </a:p>
        </p:txBody>
      </p:sp>
      <p:sp>
        <p:nvSpPr>
          <p:cNvPr id="5" name="TextBox 5"/>
          <p:cNvSpPr txBox="1"/>
          <p:nvPr/>
        </p:nvSpPr>
        <p:spPr>
          <a:xfrm>
            <a:off x="1024707" y="6922190"/>
            <a:ext cx="16234593" cy="1372193"/>
          </a:xfrm>
          <a:prstGeom prst="rect">
            <a:avLst/>
          </a:prstGeom>
        </p:spPr>
        <p:txBody>
          <a:bodyPr lIns="0" tIns="0" rIns="0" bIns="0" rtlCol="0" anchor="t">
            <a:spAutoFit/>
          </a:bodyPr>
          <a:lstStyle/>
          <a:p>
            <a:pPr algn="l">
              <a:lnSpc>
                <a:spcPts val="3639"/>
              </a:lnSpc>
            </a:pPr>
            <a:r>
              <a:rPr lang="en-US" sz="2599">
                <a:solidFill>
                  <a:srgbClr val="2A2E3A"/>
                </a:solidFill>
                <a:latin typeface="Helios"/>
              </a:rPr>
              <a:t>Timeframe: The data could span decades, allowing us to see the big picture of how airplane safety has evolved.</a:t>
            </a:r>
          </a:p>
          <a:p>
            <a:pPr marL="0" lvl="0" indent="0" algn="l">
              <a:lnSpc>
                <a:spcPts val="3639"/>
              </a:lnSpc>
              <a:spcBef>
                <a:spcPct val="0"/>
              </a:spcBef>
            </a:pPr>
            <a:endParaRPr lang="en-US" sz="2599">
              <a:solidFill>
                <a:srgbClr val="2A2E3A"/>
              </a:solidFill>
              <a:latin typeface="Helios"/>
            </a:endParaRPr>
          </a:p>
        </p:txBody>
      </p:sp>
      <p:grpSp>
        <p:nvGrpSpPr>
          <p:cNvPr id="6" name="Group 6"/>
          <p:cNvGrpSpPr/>
          <p:nvPr/>
        </p:nvGrpSpPr>
        <p:grpSpPr>
          <a:xfrm>
            <a:off x="0" y="9125919"/>
            <a:ext cx="18288000" cy="1161081"/>
            <a:chOff x="0" y="0"/>
            <a:chExt cx="4816593" cy="305799"/>
          </a:xfrm>
        </p:grpSpPr>
        <p:sp>
          <p:nvSpPr>
            <p:cNvPr id="7" name="Freeform 7"/>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sp>
        <p:sp>
          <p:nvSpPr>
            <p:cNvPr id="8" name="TextBox 8"/>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C185"/>
        </a:solidFill>
        <a:effectLst/>
      </p:bgPr>
    </p:bg>
    <p:spTree>
      <p:nvGrpSpPr>
        <p:cNvPr id="1" name=""/>
        <p:cNvGrpSpPr/>
        <p:nvPr/>
      </p:nvGrpSpPr>
      <p:grpSpPr>
        <a:xfrm>
          <a:off x="0" y="0"/>
          <a:ext cx="0" cy="0"/>
          <a:chOff x="0" y="0"/>
          <a:chExt cx="0" cy="0"/>
        </a:xfrm>
      </p:grpSpPr>
      <p:sp>
        <p:nvSpPr>
          <p:cNvPr id="2" name="Freeform 2"/>
          <p:cNvSpPr/>
          <p:nvPr/>
        </p:nvSpPr>
        <p:spPr>
          <a:xfrm>
            <a:off x="1028700" y="578184"/>
            <a:ext cx="16230600" cy="9130632"/>
          </a:xfrm>
          <a:custGeom>
            <a:avLst/>
            <a:gdLst/>
            <a:ahLst/>
            <a:cxnLst/>
            <a:rect l="l" t="t" r="r" b="b"/>
            <a:pathLst>
              <a:path w="16230600" h="9130632">
                <a:moveTo>
                  <a:pt x="0" y="0"/>
                </a:moveTo>
                <a:lnTo>
                  <a:pt x="16230600" y="0"/>
                </a:lnTo>
                <a:lnTo>
                  <a:pt x="16230600" y="9130632"/>
                </a:lnTo>
                <a:lnTo>
                  <a:pt x="0" y="9130632"/>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60050" y="952500"/>
            <a:ext cx="13563907" cy="1139797"/>
          </a:xfrm>
          <a:prstGeom prst="rect">
            <a:avLst/>
          </a:prstGeom>
        </p:spPr>
        <p:txBody>
          <a:bodyPr lIns="0" tIns="0" rIns="0" bIns="0" rtlCol="0" anchor="t">
            <a:spAutoFit/>
          </a:bodyPr>
          <a:lstStyle/>
          <a:p>
            <a:pPr algn="ctr">
              <a:lnSpc>
                <a:spcPts val="9099"/>
              </a:lnSpc>
            </a:pPr>
            <a:r>
              <a:rPr lang="en-US" sz="6999">
                <a:solidFill>
                  <a:srgbClr val="0A6847"/>
                </a:solidFill>
                <a:latin typeface="Klein Bold"/>
              </a:rPr>
              <a:t>Geospatial Analysis</a:t>
            </a:r>
            <a:r>
              <a:rPr lang="en-US" sz="6999">
                <a:solidFill>
                  <a:srgbClr val="2A2E3A"/>
                </a:solidFill>
                <a:latin typeface="Klein Bold"/>
              </a:rPr>
              <a:t> </a:t>
            </a:r>
            <a:r>
              <a:rPr lang="en-US" sz="6999">
                <a:solidFill>
                  <a:srgbClr val="D98032"/>
                </a:solidFill>
                <a:latin typeface="Klein Bold"/>
              </a:rPr>
              <a:t>Explained</a:t>
            </a:r>
          </a:p>
        </p:txBody>
      </p:sp>
      <p:sp>
        <p:nvSpPr>
          <p:cNvPr id="3" name="TextBox 3"/>
          <p:cNvSpPr txBox="1"/>
          <p:nvPr/>
        </p:nvSpPr>
        <p:spPr>
          <a:xfrm>
            <a:off x="1024707" y="2855585"/>
            <a:ext cx="16234593" cy="1829379"/>
          </a:xfrm>
          <a:prstGeom prst="rect">
            <a:avLst/>
          </a:prstGeom>
        </p:spPr>
        <p:txBody>
          <a:bodyPr lIns="0" tIns="0" rIns="0" bIns="0" rtlCol="0" anchor="t">
            <a:spAutoFit/>
          </a:bodyPr>
          <a:lstStyle/>
          <a:p>
            <a:pPr algn="l">
              <a:lnSpc>
                <a:spcPts val="3639"/>
              </a:lnSpc>
            </a:pPr>
            <a:r>
              <a:rPr lang="en-US" sz="2599">
                <a:solidFill>
                  <a:srgbClr val="2A2E3A"/>
                </a:solidFill>
                <a:latin typeface="Helios"/>
              </a:rPr>
              <a:t>Geospatial analysis involves studying phenomena using their geographical locations. It's essentially asking "where" things are happening. In the case of airplane crashes, this technique helps us understand the spatial distribution of accidents.</a:t>
            </a:r>
          </a:p>
          <a:p>
            <a:pPr marL="0" lvl="0" indent="0" algn="l">
              <a:lnSpc>
                <a:spcPts val="3639"/>
              </a:lnSpc>
              <a:spcBef>
                <a:spcPct val="0"/>
              </a:spcBef>
            </a:pPr>
            <a:endParaRPr lang="en-US" sz="2599">
              <a:solidFill>
                <a:srgbClr val="2A2E3A"/>
              </a:solidFill>
              <a:latin typeface="Helios"/>
            </a:endParaRPr>
          </a:p>
        </p:txBody>
      </p:sp>
      <p:sp>
        <p:nvSpPr>
          <p:cNvPr id="4" name="TextBox 4"/>
          <p:cNvSpPr txBox="1"/>
          <p:nvPr/>
        </p:nvSpPr>
        <p:spPr>
          <a:xfrm>
            <a:off x="1024707" y="4889674"/>
            <a:ext cx="16230600" cy="1381264"/>
          </a:xfrm>
          <a:prstGeom prst="rect">
            <a:avLst/>
          </a:prstGeom>
        </p:spPr>
        <p:txBody>
          <a:bodyPr lIns="0" tIns="0" rIns="0" bIns="0" rtlCol="0" anchor="t">
            <a:spAutoFit/>
          </a:bodyPr>
          <a:lstStyle/>
          <a:p>
            <a:pPr algn="l">
              <a:lnSpc>
                <a:spcPts val="3639"/>
              </a:lnSpc>
            </a:pPr>
            <a:r>
              <a:rPr lang="en-US" sz="2599">
                <a:solidFill>
                  <a:srgbClr val="2A2E3A"/>
                </a:solidFill>
                <a:latin typeface="Helios Bold"/>
              </a:rPr>
              <a:t>Visualizing Crash Hotspots</a:t>
            </a:r>
          </a:p>
          <a:p>
            <a:pPr algn="l">
              <a:lnSpc>
                <a:spcPts val="3639"/>
              </a:lnSpc>
              <a:spcBef>
                <a:spcPct val="0"/>
              </a:spcBef>
            </a:pPr>
            <a:r>
              <a:rPr lang="en-US" sz="2599">
                <a:solidFill>
                  <a:srgbClr val="2A2E3A"/>
                </a:solidFill>
                <a:latin typeface="Helios"/>
              </a:rPr>
              <a:t>Imagine a map of the world with airplane crash locations marked as dots. Geospatial analysis tools can identify areas where these dots cluster more densely. These clusters are called </a:t>
            </a:r>
            <a:r>
              <a:rPr lang="en-US" sz="2599">
                <a:solidFill>
                  <a:srgbClr val="2A2E3A"/>
                </a:solidFill>
                <a:latin typeface="Helios Bold"/>
              </a:rPr>
              <a:t>hotspots</a:t>
            </a:r>
            <a:r>
              <a:rPr lang="en-US" sz="2599">
                <a:solidFill>
                  <a:srgbClr val="2A2E3A"/>
                </a:solidFill>
                <a:latin typeface="Helios"/>
              </a:rPr>
              <a:t>. </a:t>
            </a:r>
          </a:p>
        </p:txBody>
      </p:sp>
      <p:sp>
        <p:nvSpPr>
          <p:cNvPr id="5" name="TextBox 5"/>
          <p:cNvSpPr txBox="1"/>
          <p:nvPr/>
        </p:nvSpPr>
        <p:spPr>
          <a:xfrm>
            <a:off x="1024707" y="6922190"/>
            <a:ext cx="16234593" cy="1376728"/>
          </a:xfrm>
          <a:prstGeom prst="rect">
            <a:avLst/>
          </a:prstGeom>
        </p:spPr>
        <p:txBody>
          <a:bodyPr lIns="0" tIns="0" rIns="0" bIns="0" rtlCol="0" anchor="t">
            <a:spAutoFit/>
          </a:bodyPr>
          <a:lstStyle/>
          <a:p>
            <a:pPr algn="l">
              <a:lnSpc>
                <a:spcPts val="3639"/>
              </a:lnSpc>
            </a:pPr>
            <a:r>
              <a:rPr lang="en-US" sz="2599">
                <a:solidFill>
                  <a:srgbClr val="2A2E3A"/>
                </a:solidFill>
                <a:latin typeface="Helios Bold"/>
              </a:rPr>
              <a:t>Analyzing Distribution Across Regions</a:t>
            </a:r>
          </a:p>
          <a:p>
            <a:pPr marL="0" lvl="0" indent="0" algn="l">
              <a:lnSpc>
                <a:spcPts val="3639"/>
              </a:lnSpc>
              <a:spcBef>
                <a:spcPct val="0"/>
              </a:spcBef>
            </a:pPr>
            <a:r>
              <a:rPr lang="en-US" sz="2599">
                <a:solidFill>
                  <a:srgbClr val="2A2E3A"/>
                </a:solidFill>
                <a:latin typeface="Helios"/>
              </a:rPr>
              <a:t>Geospatial analysis goes beyond just hotspots. We can use it to compare the overall distribution of crashes across different regions. </a:t>
            </a:r>
          </a:p>
        </p:txBody>
      </p:sp>
      <p:grpSp>
        <p:nvGrpSpPr>
          <p:cNvPr id="6" name="Group 6"/>
          <p:cNvGrpSpPr/>
          <p:nvPr/>
        </p:nvGrpSpPr>
        <p:grpSpPr>
          <a:xfrm>
            <a:off x="0" y="9125919"/>
            <a:ext cx="18288000" cy="1161081"/>
            <a:chOff x="0" y="0"/>
            <a:chExt cx="4816593" cy="305799"/>
          </a:xfrm>
        </p:grpSpPr>
        <p:sp>
          <p:nvSpPr>
            <p:cNvPr id="7" name="Freeform 7"/>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sp>
        <p:sp>
          <p:nvSpPr>
            <p:cNvPr id="8" name="TextBox 8"/>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619</Words>
  <Application>Microsoft Office PowerPoint</Application>
  <PresentationFormat>Custom</PresentationFormat>
  <Paragraphs>70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Klein Bold</vt:lpstr>
      <vt:lpstr>Helios</vt:lpstr>
      <vt:lpstr>Arial</vt:lpstr>
      <vt:lpstr>Calibri</vt:lpstr>
      <vt:lpstr>Helios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cp:lastModifiedBy>Preeti Priyadarsini</cp:lastModifiedBy>
  <cp:revision>1</cp:revision>
  <dcterms:created xsi:type="dcterms:W3CDTF">2006-08-16T00:00:00Z</dcterms:created>
  <dcterms:modified xsi:type="dcterms:W3CDTF">2024-05-03T16:43:22Z</dcterms:modified>
  <dc:identifier>DAGEJ_xMVOI</dc:identifier>
</cp:coreProperties>
</file>